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8" r:id="rId2"/>
    <p:sldId id="263" r:id="rId3"/>
    <p:sldId id="296" r:id="rId4"/>
    <p:sldId id="284" r:id="rId5"/>
    <p:sldId id="283" r:id="rId6"/>
    <p:sldId id="285" r:id="rId7"/>
    <p:sldId id="286" r:id="rId8"/>
    <p:sldId id="276" r:id="rId9"/>
    <p:sldId id="287" r:id="rId10"/>
    <p:sldId id="297" r:id="rId11"/>
    <p:sldId id="316" r:id="rId12"/>
    <p:sldId id="293" r:id="rId13"/>
    <p:sldId id="317" r:id="rId14"/>
    <p:sldId id="318" r:id="rId15"/>
    <p:sldId id="301" r:id="rId16"/>
    <p:sldId id="319" r:id="rId17"/>
    <p:sldId id="295" r:id="rId18"/>
    <p:sldId id="304" r:id="rId19"/>
    <p:sldId id="279" r:id="rId20"/>
    <p:sldId id="280" r:id="rId21"/>
    <p:sldId id="281" r:id="rId22"/>
    <p:sldId id="315" r:id="rId23"/>
    <p:sldId id="305" r:id="rId24"/>
    <p:sldId id="309" r:id="rId25"/>
    <p:sldId id="306" r:id="rId26"/>
    <p:sldId id="311" r:id="rId27"/>
    <p:sldId id="308" r:id="rId28"/>
    <p:sldId id="30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44" y="2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AE83E-17A1-4678-87FD-F3FCB0A224C3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9FA7C6A-DF68-4F2F-9028-F458720A932B}">
      <dgm:prSet phldrT="[Text]"/>
      <dgm:spPr/>
      <dgm:t>
        <a:bodyPr/>
        <a:lstStyle/>
        <a:p>
          <a:r>
            <a:rPr lang="en-US" dirty="0" smtClean="0"/>
            <a:t>Plasma radiation</a:t>
          </a:r>
          <a:endParaRPr lang="de-DE" dirty="0"/>
        </a:p>
      </dgm:t>
    </dgm:pt>
    <dgm:pt modelId="{D9E804B3-6785-4F6F-96DD-DBF30B661A3D}" type="parTrans" cxnId="{A54A555A-1770-4377-A73E-D0D97EFC7E87}">
      <dgm:prSet/>
      <dgm:spPr/>
      <dgm:t>
        <a:bodyPr/>
        <a:lstStyle/>
        <a:p>
          <a:endParaRPr lang="de-DE"/>
        </a:p>
      </dgm:t>
    </dgm:pt>
    <dgm:pt modelId="{15B273E4-DC53-4D01-9B24-D94CE7995907}" type="sibTrans" cxnId="{A54A555A-1770-4377-A73E-D0D97EFC7E87}">
      <dgm:prSet/>
      <dgm:spPr/>
      <dgm:t>
        <a:bodyPr/>
        <a:lstStyle/>
        <a:p>
          <a:endParaRPr lang="de-DE"/>
        </a:p>
      </dgm:t>
    </dgm:pt>
    <dgm:pt modelId="{F20A8A1C-9198-45D5-B473-1A70EC30E7EC}">
      <dgm:prSet phldrT="[Text]"/>
      <dgm:spPr/>
      <dgm:t>
        <a:bodyPr/>
        <a:lstStyle/>
        <a:p>
          <a:r>
            <a:rPr lang="en-US" dirty="0" smtClean="0"/>
            <a:t>Data acquisition &amp; calibrations</a:t>
          </a:r>
          <a:endParaRPr lang="de-DE" dirty="0"/>
        </a:p>
      </dgm:t>
    </dgm:pt>
    <dgm:pt modelId="{6DFBA8C0-0BD7-4985-9CCE-A8DC37C77C39}" type="parTrans" cxnId="{63CF2359-CCC4-4B63-807D-A6C53B2C5A10}">
      <dgm:prSet/>
      <dgm:spPr/>
      <dgm:t>
        <a:bodyPr/>
        <a:lstStyle/>
        <a:p>
          <a:endParaRPr lang="de-DE"/>
        </a:p>
      </dgm:t>
    </dgm:pt>
    <dgm:pt modelId="{28FBC550-366F-4A81-B3B2-1AF23342C465}" type="sibTrans" cxnId="{63CF2359-CCC4-4B63-807D-A6C53B2C5A10}">
      <dgm:prSet/>
      <dgm:spPr/>
      <dgm:t>
        <a:bodyPr/>
        <a:lstStyle/>
        <a:p>
          <a:endParaRPr lang="de-DE"/>
        </a:p>
      </dgm:t>
    </dgm:pt>
    <dgm:pt modelId="{68BA2DF7-C68C-402D-A292-DF70E26AA729}">
      <dgm:prSet phldrT="[Text]"/>
      <dgm:spPr/>
      <dgm:t>
        <a:bodyPr/>
        <a:lstStyle/>
        <a:p>
          <a:r>
            <a:rPr lang="en-US" dirty="0" smtClean="0"/>
            <a:t>Plasma feedback</a:t>
          </a:r>
          <a:endParaRPr lang="de-DE" dirty="0"/>
        </a:p>
      </dgm:t>
    </dgm:pt>
    <dgm:pt modelId="{D26B1F61-7658-4BD0-B02B-2A412B197A17}" type="parTrans" cxnId="{4D4CF3F3-C16F-4AFB-A434-B18C783B4161}">
      <dgm:prSet/>
      <dgm:spPr/>
      <dgm:t>
        <a:bodyPr/>
        <a:lstStyle/>
        <a:p>
          <a:endParaRPr lang="de-DE"/>
        </a:p>
      </dgm:t>
    </dgm:pt>
    <dgm:pt modelId="{255A3769-6BBF-4FA3-9F32-0D4F8E1351CB}" type="sibTrans" cxnId="{4D4CF3F3-C16F-4AFB-A434-B18C783B4161}">
      <dgm:prSet/>
      <dgm:spPr/>
      <dgm:t>
        <a:bodyPr/>
        <a:lstStyle/>
        <a:p>
          <a:endParaRPr lang="de-DE"/>
        </a:p>
      </dgm:t>
    </dgm:pt>
    <dgm:pt modelId="{18B5F0DA-2580-4B22-9D33-91756A5F6585}">
      <dgm:prSet phldrT="[Text]"/>
      <dgm:spPr/>
      <dgm:t>
        <a:bodyPr/>
        <a:lstStyle/>
        <a:p>
          <a:r>
            <a:rPr lang="de-DE" dirty="0" smtClean="0"/>
            <a:t>Fast </a:t>
          </a:r>
          <a:r>
            <a:rPr lang="de-DE" dirty="0" err="1" smtClean="0"/>
            <a:t>valve</a:t>
          </a:r>
          <a:r>
            <a:rPr lang="de-DE" dirty="0" smtClean="0"/>
            <a:t> </a:t>
          </a:r>
          <a:r>
            <a:rPr lang="de-DE" dirty="0" err="1" smtClean="0"/>
            <a:t>of</a:t>
          </a:r>
          <a:r>
            <a:rPr lang="de-DE" dirty="0" smtClean="0"/>
            <a:t> thermal </a:t>
          </a:r>
          <a:r>
            <a:rPr lang="de-DE" dirty="0" err="1" smtClean="0"/>
            <a:t>helium</a:t>
          </a:r>
          <a:r>
            <a:rPr lang="de-DE" dirty="0" smtClean="0"/>
            <a:t> beam</a:t>
          </a:r>
          <a:endParaRPr lang="de-DE" dirty="0"/>
        </a:p>
      </dgm:t>
    </dgm:pt>
    <dgm:pt modelId="{78242E61-AD63-4895-870D-F9B62CB4A587}" type="parTrans" cxnId="{A338FC10-DC23-4E24-8A6B-6FED7CB918A1}">
      <dgm:prSet/>
      <dgm:spPr/>
      <dgm:t>
        <a:bodyPr/>
        <a:lstStyle/>
        <a:p>
          <a:endParaRPr lang="de-DE"/>
        </a:p>
      </dgm:t>
    </dgm:pt>
    <dgm:pt modelId="{E34B1D84-6E79-4281-8D99-F8F5F418DD12}" type="sibTrans" cxnId="{A338FC10-DC23-4E24-8A6B-6FED7CB918A1}">
      <dgm:prSet/>
      <dgm:spPr/>
      <dgm:t>
        <a:bodyPr/>
        <a:lstStyle/>
        <a:p>
          <a:endParaRPr lang="de-DE"/>
        </a:p>
      </dgm:t>
    </dgm:pt>
    <dgm:pt modelId="{50BA71B3-3B46-4355-83D4-2D2275857FEE}" type="pres">
      <dgm:prSet presAssocID="{441AE83E-17A1-4678-87FD-F3FCB0A224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B991BC-79EC-463C-8263-6CB27C3E5DDD}" type="pres">
      <dgm:prSet presAssocID="{441AE83E-17A1-4678-87FD-F3FCB0A224C3}" presName="cycle" presStyleCnt="0"/>
      <dgm:spPr/>
    </dgm:pt>
    <dgm:pt modelId="{C0E1FB8D-8FC2-4759-84EB-2213673EBDA9}" type="pres">
      <dgm:prSet presAssocID="{D9FA7C6A-DF68-4F2F-9028-F458720A932B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A7DE56-24F8-49A1-909A-77DEA273B87F}" type="pres">
      <dgm:prSet presAssocID="{15B273E4-DC53-4D01-9B24-D94CE7995907}" presName="sibTransFirstNode" presStyleLbl="bgShp" presStyleIdx="0" presStyleCnt="1"/>
      <dgm:spPr/>
      <dgm:t>
        <a:bodyPr/>
        <a:lstStyle/>
        <a:p>
          <a:endParaRPr lang="de-DE"/>
        </a:p>
      </dgm:t>
    </dgm:pt>
    <dgm:pt modelId="{87E0A484-D71C-48AF-A054-B102A51CF9FC}" type="pres">
      <dgm:prSet presAssocID="{F20A8A1C-9198-45D5-B473-1A70EC30E7E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B0AE6F-1B05-46F9-9FC6-6483463CF5C7}" type="pres">
      <dgm:prSet presAssocID="{68BA2DF7-C68C-402D-A292-DF70E26AA729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827ABD0-CF5D-43CA-806A-4C3C357EDE44}" type="pres">
      <dgm:prSet presAssocID="{18B5F0DA-2580-4B22-9D33-91756A5F6585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54A555A-1770-4377-A73E-D0D97EFC7E87}" srcId="{441AE83E-17A1-4678-87FD-F3FCB0A224C3}" destId="{D9FA7C6A-DF68-4F2F-9028-F458720A932B}" srcOrd="0" destOrd="0" parTransId="{D9E804B3-6785-4F6F-96DD-DBF30B661A3D}" sibTransId="{15B273E4-DC53-4D01-9B24-D94CE7995907}"/>
    <dgm:cxn modelId="{E722644D-90AF-4FA3-86A5-A09C71FB872D}" type="presOf" srcId="{D9FA7C6A-DF68-4F2F-9028-F458720A932B}" destId="{C0E1FB8D-8FC2-4759-84EB-2213673EBDA9}" srcOrd="0" destOrd="0" presId="urn:microsoft.com/office/officeart/2005/8/layout/cycle3"/>
    <dgm:cxn modelId="{4D4CF3F3-C16F-4AFB-A434-B18C783B4161}" srcId="{441AE83E-17A1-4678-87FD-F3FCB0A224C3}" destId="{68BA2DF7-C68C-402D-A292-DF70E26AA729}" srcOrd="2" destOrd="0" parTransId="{D26B1F61-7658-4BD0-B02B-2A412B197A17}" sibTransId="{255A3769-6BBF-4FA3-9F32-0D4F8E1351CB}"/>
    <dgm:cxn modelId="{AA91F1A1-F1F9-4278-98C1-ABBDD85E642C}" type="presOf" srcId="{441AE83E-17A1-4678-87FD-F3FCB0A224C3}" destId="{50BA71B3-3B46-4355-83D4-2D2275857FEE}" srcOrd="0" destOrd="0" presId="urn:microsoft.com/office/officeart/2005/8/layout/cycle3"/>
    <dgm:cxn modelId="{2696880C-EDB8-4B28-99C4-22BD4E0274FF}" type="presOf" srcId="{F20A8A1C-9198-45D5-B473-1A70EC30E7EC}" destId="{87E0A484-D71C-48AF-A054-B102A51CF9FC}" srcOrd="0" destOrd="0" presId="urn:microsoft.com/office/officeart/2005/8/layout/cycle3"/>
    <dgm:cxn modelId="{07E6F30D-E135-4492-B0A0-F86862770A2F}" type="presOf" srcId="{18B5F0DA-2580-4B22-9D33-91756A5F6585}" destId="{2827ABD0-CF5D-43CA-806A-4C3C357EDE44}" srcOrd="0" destOrd="0" presId="urn:microsoft.com/office/officeart/2005/8/layout/cycle3"/>
    <dgm:cxn modelId="{63CF2359-CCC4-4B63-807D-A6C53B2C5A10}" srcId="{441AE83E-17A1-4678-87FD-F3FCB0A224C3}" destId="{F20A8A1C-9198-45D5-B473-1A70EC30E7EC}" srcOrd="1" destOrd="0" parTransId="{6DFBA8C0-0BD7-4985-9CCE-A8DC37C77C39}" sibTransId="{28FBC550-366F-4A81-B3B2-1AF23342C465}"/>
    <dgm:cxn modelId="{A338FC10-DC23-4E24-8A6B-6FED7CB918A1}" srcId="{441AE83E-17A1-4678-87FD-F3FCB0A224C3}" destId="{18B5F0DA-2580-4B22-9D33-91756A5F6585}" srcOrd="3" destOrd="0" parTransId="{78242E61-AD63-4895-870D-F9B62CB4A587}" sibTransId="{E34B1D84-6E79-4281-8D99-F8F5F418DD12}"/>
    <dgm:cxn modelId="{63A74C89-6CA6-4913-8FDE-F9D8E25D699F}" type="presOf" srcId="{68BA2DF7-C68C-402D-A292-DF70E26AA729}" destId="{19B0AE6F-1B05-46F9-9FC6-6483463CF5C7}" srcOrd="0" destOrd="0" presId="urn:microsoft.com/office/officeart/2005/8/layout/cycle3"/>
    <dgm:cxn modelId="{DDAE21D2-48EF-41EF-9D29-78D10A1A38CF}" type="presOf" srcId="{15B273E4-DC53-4D01-9B24-D94CE7995907}" destId="{65A7DE56-24F8-49A1-909A-77DEA273B87F}" srcOrd="0" destOrd="0" presId="urn:microsoft.com/office/officeart/2005/8/layout/cycle3"/>
    <dgm:cxn modelId="{DD7D0BE6-1D20-47B9-8376-1A0C2C731E68}" type="presParOf" srcId="{50BA71B3-3B46-4355-83D4-2D2275857FEE}" destId="{55B991BC-79EC-463C-8263-6CB27C3E5DDD}" srcOrd="0" destOrd="0" presId="urn:microsoft.com/office/officeart/2005/8/layout/cycle3"/>
    <dgm:cxn modelId="{64D189EA-CCA3-42BE-8B65-CC037780D6C0}" type="presParOf" srcId="{55B991BC-79EC-463C-8263-6CB27C3E5DDD}" destId="{C0E1FB8D-8FC2-4759-84EB-2213673EBDA9}" srcOrd="0" destOrd="0" presId="urn:microsoft.com/office/officeart/2005/8/layout/cycle3"/>
    <dgm:cxn modelId="{DCFDF656-24FE-4A08-B5F5-F1A47E3C2053}" type="presParOf" srcId="{55B991BC-79EC-463C-8263-6CB27C3E5DDD}" destId="{65A7DE56-24F8-49A1-909A-77DEA273B87F}" srcOrd="1" destOrd="0" presId="urn:microsoft.com/office/officeart/2005/8/layout/cycle3"/>
    <dgm:cxn modelId="{650A5FF6-9162-4F83-9631-9D542857D683}" type="presParOf" srcId="{55B991BC-79EC-463C-8263-6CB27C3E5DDD}" destId="{87E0A484-D71C-48AF-A054-B102A51CF9FC}" srcOrd="2" destOrd="0" presId="urn:microsoft.com/office/officeart/2005/8/layout/cycle3"/>
    <dgm:cxn modelId="{DBFA60FB-DC5B-4E83-8D63-6E1988F07763}" type="presParOf" srcId="{55B991BC-79EC-463C-8263-6CB27C3E5DDD}" destId="{19B0AE6F-1B05-46F9-9FC6-6483463CF5C7}" srcOrd="3" destOrd="0" presId="urn:microsoft.com/office/officeart/2005/8/layout/cycle3"/>
    <dgm:cxn modelId="{719DB422-FEF7-4345-845C-238F9D60F406}" type="presParOf" srcId="{55B991BC-79EC-463C-8263-6CB27C3E5DDD}" destId="{2827ABD0-CF5D-43CA-806A-4C3C357EDE4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AE83E-17A1-4678-87FD-F3FCB0A224C3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9FA7C6A-DF68-4F2F-9028-F458720A932B}">
      <dgm:prSet phldrT="[Text]"/>
      <dgm:spPr/>
      <dgm:t>
        <a:bodyPr/>
        <a:lstStyle/>
        <a:p>
          <a:r>
            <a:rPr lang="en-US" dirty="0" smtClean="0"/>
            <a:t>Plasma radiation</a:t>
          </a:r>
          <a:endParaRPr lang="de-DE" dirty="0"/>
        </a:p>
      </dgm:t>
    </dgm:pt>
    <dgm:pt modelId="{D9E804B3-6785-4F6F-96DD-DBF30B661A3D}" type="parTrans" cxnId="{A54A555A-1770-4377-A73E-D0D97EFC7E87}">
      <dgm:prSet/>
      <dgm:spPr/>
      <dgm:t>
        <a:bodyPr/>
        <a:lstStyle/>
        <a:p>
          <a:endParaRPr lang="de-DE"/>
        </a:p>
      </dgm:t>
    </dgm:pt>
    <dgm:pt modelId="{15B273E4-DC53-4D01-9B24-D94CE7995907}" type="sibTrans" cxnId="{A54A555A-1770-4377-A73E-D0D97EFC7E87}">
      <dgm:prSet/>
      <dgm:spPr/>
      <dgm:t>
        <a:bodyPr/>
        <a:lstStyle/>
        <a:p>
          <a:endParaRPr lang="de-DE"/>
        </a:p>
      </dgm:t>
    </dgm:pt>
    <dgm:pt modelId="{F20A8A1C-9198-45D5-B473-1A70EC30E7EC}">
      <dgm:prSet phldrT="[Text]"/>
      <dgm:spPr/>
      <dgm:t>
        <a:bodyPr/>
        <a:lstStyle/>
        <a:p>
          <a:r>
            <a:rPr lang="en-US" dirty="0" smtClean="0"/>
            <a:t>Data acquisition &amp; calibrations</a:t>
          </a:r>
          <a:endParaRPr lang="de-DE" dirty="0"/>
        </a:p>
      </dgm:t>
    </dgm:pt>
    <dgm:pt modelId="{6DFBA8C0-0BD7-4985-9CCE-A8DC37C77C39}" type="parTrans" cxnId="{63CF2359-CCC4-4B63-807D-A6C53B2C5A10}">
      <dgm:prSet/>
      <dgm:spPr/>
      <dgm:t>
        <a:bodyPr/>
        <a:lstStyle/>
        <a:p>
          <a:endParaRPr lang="de-DE"/>
        </a:p>
      </dgm:t>
    </dgm:pt>
    <dgm:pt modelId="{28FBC550-366F-4A81-B3B2-1AF23342C465}" type="sibTrans" cxnId="{63CF2359-CCC4-4B63-807D-A6C53B2C5A10}">
      <dgm:prSet/>
      <dgm:spPr/>
      <dgm:t>
        <a:bodyPr/>
        <a:lstStyle/>
        <a:p>
          <a:endParaRPr lang="de-DE"/>
        </a:p>
      </dgm:t>
    </dgm:pt>
    <dgm:pt modelId="{68BA2DF7-C68C-402D-A292-DF70E26AA729}">
      <dgm:prSet phldrT="[Text]"/>
      <dgm:spPr/>
      <dgm:t>
        <a:bodyPr/>
        <a:lstStyle/>
        <a:p>
          <a:r>
            <a:rPr lang="en-US" dirty="0" smtClean="0"/>
            <a:t>Plasma feedback</a:t>
          </a:r>
          <a:endParaRPr lang="de-DE" dirty="0"/>
        </a:p>
      </dgm:t>
    </dgm:pt>
    <dgm:pt modelId="{D26B1F61-7658-4BD0-B02B-2A412B197A17}" type="parTrans" cxnId="{4D4CF3F3-C16F-4AFB-A434-B18C783B4161}">
      <dgm:prSet/>
      <dgm:spPr/>
      <dgm:t>
        <a:bodyPr/>
        <a:lstStyle/>
        <a:p>
          <a:endParaRPr lang="de-DE"/>
        </a:p>
      </dgm:t>
    </dgm:pt>
    <dgm:pt modelId="{255A3769-6BBF-4FA3-9F32-0D4F8E1351CB}" type="sibTrans" cxnId="{4D4CF3F3-C16F-4AFB-A434-B18C783B4161}">
      <dgm:prSet/>
      <dgm:spPr/>
      <dgm:t>
        <a:bodyPr/>
        <a:lstStyle/>
        <a:p>
          <a:endParaRPr lang="de-DE"/>
        </a:p>
      </dgm:t>
    </dgm:pt>
    <dgm:pt modelId="{18B5F0DA-2580-4B22-9D33-91756A5F6585}">
      <dgm:prSet phldrT="[Text]"/>
      <dgm:spPr/>
      <dgm:t>
        <a:bodyPr/>
        <a:lstStyle/>
        <a:p>
          <a:r>
            <a:rPr lang="de-DE" dirty="0" smtClean="0"/>
            <a:t>Fast </a:t>
          </a:r>
          <a:r>
            <a:rPr lang="de-DE" dirty="0" err="1" smtClean="0"/>
            <a:t>valve</a:t>
          </a:r>
          <a:r>
            <a:rPr lang="de-DE" dirty="0" smtClean="0"/>
            <a:t> </a:t>
          </a:r>
          <a:r>
            <a:rPr lang="de-DE" dirty="0" err="1" smtClean="0"/>
            <a:t>of</a:t>
          </a:r>
          <a:r>
            <a:rPr lang="de-DE" dirty="0" smtClean="0"/>
            <a:t> thermal </a:t>
          </a:r>
          <a:r>
            <a:rPr lang="de-DE" dirty="0" err="1" smtClean="0"/>
            <a:t>helium</a:t>
          </a:r>
          <a:r>
            <a:rPr lang="de-DE" dirty="0" smtClean="0"/>
            <a:t> beam</a:t>
          </a:r>
          <a:endParaRPr lang="de-DE" dirty="0"/>
        </a:p>
      </dgm:t>
    </dgm:pt>
    <dgm:pt modelId="{78242E61-AD63-4895-870D-F9B62CB4A587}" type="parTrans" cxnId="{A338FC10-DC23-4E24-8A6B-6FED7CB918A1}">
      <dgm:prSet/>
      <dgm:spPr/>
      <dgm:t>
        <a:bodyPr/>
        <a:lstStyle/>
        <a:p>
          <a:endParaRPr lang="de-DE"/>
        </a:p>
      </dgm:t>
    </dgm:pt>
    <dgm:pt modelId="{E34B1D84-6E79-4281-8D99-F8F5F418DD12}" type="sibTrans" cxnId="{A338FC10-DC23-4E24-8A6B-6FED7CB918A1}">
      <dgm:prSet/>
      <dgm:spPr/>
      <dgm:t>
        <a:bodyPr/>
        <a:lstStyle/>
        <a:p>
          <a:endParaRPr lang="de-DE"/>
        </a:p>
      </dgm:t>
    </dgm:pt>
    <dgm:pt modelId="{50BA71B3-3B46-4355-83D4-2D2275857FEE}" type="pres">
      <dgm:prSet presAssocID="{441AE83E-17A1-4678-87FD-F3FCB0A224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B991BC-79EC-463C-8263-6CB27C3E5DDD}" type="pres">
      <dgm:prSet presAssocID="{441AE83E-17A1-4678-87FD-F3FCB0A224C3}" presName="cycle" presStyleCnt="0"/>
      <dgm:spPr/>
    </dgm:pt>
    <dgm:pt modelId="{C0E1FB8D-8FC2-4759-84EB-2213673EBDA9}" type="pres">
      <dgm:prSet presAssocID="{D9FA7C6A-DF68-4F2F-9028-F458720A932B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A7DE56-24F8-49A1-909A-77DEA273B87F}" type="pres">
      <dgm:prSet presAssocID="{15B273E4-DC53-4D01-9B24-D94CE7995907}" presName="sibTransFirstNode" presStyleLbl="bgShp" presStyleIdx="0" presStyleCnt="1"/>
      <dgm:spPr/>
      <dgm:t>
        <a:bodyPr/>
        <a:lstStyle/>
        <a:p>
          <a:endParaRPr lang="de-DE"/>
        </a:p>
      </dgm:t>
    </dgm:pt>
    <dgm:pt modelId="{87E0A484-D71C-48AF-A054-B102A51CF9FC}" type="pres">
      <dgm:prSet presAssocID="{F20A8A1C-9198-45D5-B473-1A70EC30E7E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B0AE6F-1B05-46F9-9FC6-6483463CF5C7}" type="pres">
      <dgm:prSet presAssocID="{68BA2DF7-C68C-402D-A292-DF70E26AA729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827ABD0-CF5D-43CA-806A-4C3C357EDE44}" type="pres">
      <dgm:prSet presAssocID="{18B5F0DA-2580-4B22-9D33-91756A5F6585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54A555A-1770-4377-A73E-D0D97EFC7E87}" srcId="{441AE83E-17A1-4678-87FD-F3FCB0A224C3}" destId="{D9FA7C6A-DF68-4F2F-9028-F458720A932B}" srcOrd="0" destOrd="0" parTransId="{D9E804B3-6785-4F6F-96DD-DBF30B661A3D}" sibTransId="{15B273E4-DC53-4D01-9B24-D94CE7995907}"/>
    <dgm:cxn modelId="{E722644D-90AF-4FA3-86A5-A09C71FB872D}" type="presOf" srcId="{D9FA7C6A-DF68-4F2F-9028-F458720A932B}" destId="{C0E1FB8D-8FC2-4759-84EB-2213673EBDA9}" srcOrd="0" destOrd="0" presId="urn:microsoft.com/office/officeart/2005/8/layout/cycle3"/>
    <dgm:cxn modelId="{4D4CF3F3-C16F-4AFB-A434-B18C783B4161}" srcId="{441AE83E-17A1-4678-87FD-F3FCB0A224C3}" destId="{68BA2DF7-C68C-402D-A292-DF70E26AA729}" srcOrd="2" destOrd="0" parTransId="{D26B1F61-7658-4BD0-B02B-2A412B197A17}" sibTransId="{255A3769-6BBF-4FA3-9F32-0D4F8E1351CB}"/>
    <dgm:cxn modelId="{AA91F1A1-F1F9-4278-98C1-ABBDD85E642C}" type="presOf" srcId="{441AE83E-17A1-4678-87FD-F3FCB0A224C3}" destId="{50BA71B3-3B46-4355-83D4-2D2275857FEE}" srcOrd="0" destOrd="0" presId="urn:microsoft.com/office/officeart/2005/8/layout/cycle3"/>
    <dgm:cxn modelId="{2696880C-EDB8-4B28-99C4-22BD4E0274FF}" type="presOf" srcId="{F20A8A1C-9198-45D5-B473-1A70EC30E7EC}" destId="{87E0A484-D71C-48AF-A054-B102A51CF9FC}" srcOrd="0" destOrd="0" presId="urn:microsoft.com/office/officeart/2005/8/layout/cycle3"/>
    <dgm:cxn modelId="{07E6F30D-E135-4492-B0A0-F86862770A2F}" type="presOf" srcId="{18B5F0DA-2580-4B22-9D33-91756A5F6585}" destId="{2827ABD0-CF5D-43CA-806A-4C3C357EDE44}" srcOrd="0" destOrd="0" presId="urn:microsoft.com/office/officeart/2005/8/layout/cycle3"/>
    <dgm:cxn modelId="{63CF2359-CCC4-4B63-807D-A6C53B2C5A10}" srcId="{441AE83E-17A1-4678-87FD-F3FCB0A224C3}" destId="{F20A8A1C-9198-45D5-B473-1A70EC30E7EC}" srcOrd="1" destOrd="0" parTransId="{6DFBA8C0-0BD7-4985-9CCE-A8DC37C77C39}" sibTransId="{28FBC550-366F-4A81-B3B2-1AF23342C465}"/>
    <dgm:cxn modelId="{A338FC10-DC23-4E24-8A6B-6FED7CB918A1}" srcId="{441AE83E-17A1-4678-87FD-F3FCB0A224C3}" destId="{18B5F0DA-2580-4B22-9D33-91756A5F6585}" srcOrd="3" destOrd="0" parTransId="{78242E61-AD63-4895-870D-F9B62CB4A587}" sibTransId="{E34B1D84-6E79-4281-8D99-F8F5F418DD12}"/>
    <dgm:cxn modelId="{63A74C89-6CA6-4913-8FDE-F9D8E25D699F}" type="presOf" srcId="{68BA2DF7-C68C-402D-A292-DF70E26AA729}" destId="{19B0AE6F-1B05-46F9-9FC6-6483463CF5C7}" srcOrd="0" destOrd="0" presId="urn:microsoft.com/office/officeart/2005/8/layout/cycle3"/>
    <dgm:cxn modelId="{DDAE21D2-48EF-41EF-9D29-78D10A1A38CF}" type="presOf" srcId="{15B273E4-DC53-4D01-9B24-D94CE7995907}" destId="{65A7DE56-24F8-49A1-909A-77DEA273B87F}" srcOrd="0" destOrd="0" presId="urn:microsoft.com/office/officeart/2005/8/layout/cycle3"/>
    <dgm:cxn modelId="{DD7D0BE6-1D20-47B9-8376-1A0C2C731E68}" type="presParOf" srcId="{50BA71B3-3B46-4355-83D4-2D2275857FEE}" destId="{55B991BC-79EC-463C-8263-6CB27C3E5DDD}" srcOrd="0" destOrd="0" presId="urn:microsoft.com/office/officeart/2005/8/layout/cycle3"/>
    <dgm:cxn modelId="{64D189EA-CCA3-42BE-8B65-CC037780D6C0}" type="presParOf" srcId="{55B991BC-79EC-463C-8263-6CB27C3E5DDD}" destId="{C0E1FB8D-8FC2-4759-84EB-2213673EBDA9}" srcOrd="0" destOrd="0" presId="urn:microsoft.com/office/officeart/2005/8/layout/cycle3"/>
    <dgm:cxn modelId="{DCFDF656-24FE-4A08-B5F5-F1A47E3C2053}" type="presParOf" srcId="{55B991BC-79EC-463C-8263-6CB27C3E5DDD}" destId="{65A7DE56-24F8-49A1-909A-77DEA273B87F}" srcOrd="1" destOrd="0" presId="urn:microsoft.com/office/officeart/2005/8/layout/cycle3"/>
    <dgm:cxn modelId="{650A5FF6-9162-4F83-9631-9D542857D683}" type="presParOf" srcId="{55B991BC-79EC-463C-8263-6CB27C3E5DDD}" destId="{87E0A484-D71C-48AF-A054-B102A51CF9FC}" srcOrd="2" destOrd="0" presId="urn:microsoft.com/office/officeart/2005/8/layout/cycle3"/>
    <dgm:cxn modelId="{DBFA60FB-DC5B-4E83-8D63-6E1988F07763}" type="presParOf" srcId="{55B991BC-79EC-463C-8263-6CB27C3E5DDD}" destId="{19B0AE6F-1B05-46F9-9FC6-6483463CF5C7}" srcOrd="3" destOrd="0" presId="urn:microsoft.com/office/officeart/2005/8/layout/cycle3"/>
    <dgm:cxn modelId="{719DB422-FEF7-4345-845C-238F9D60F406}" type="presParOf" srcId="{55B991BC-79EC-463C-8263-6CB27C3E5DDD}" destId="{2827ABD0-CF5D-43CA-806A-4C3C357EDE4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7DE56-24F8-49A1-909A-77DEA273B87F}">
      <dsp:nvSpPr>
        <dsp:cNvPr id="0" name=""/>
        <dsp:cNvSpPr/>
      </dsp:nvSpPr>
      <dsp:spPr>
        <a:xfrm>
          <a:off x="667065" y="208142"/>
          <a:ext cx="3879989" cy="3879989"/>
        </a:xfrm>
        <a:prstGeom prst="circularArrow">
          <a:avLst>
            <a:gd name="adj1" fmla="val 4668"/>
            <a:gd name="adj2" fmla="val 272909"/>
            <a:gd name="adj3" fmla="val 13066496"/>
            <a:gd name="adj4" fmla="val 17872689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1FB8D-8FC2-4759-84EB-2213673EBDA9}">
      <dsp:nvSpPr>
        <dsp:cNvPr id="0" name=""/>
        <dsp:cNvSpPr/>
      </dsp:nvSpPr>
      <dsp:spPr>
        <a:xfrm>
          <a:off x="1393911" y="272825"/>
          <a:ext cx="2426297" cy="1213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Plasma radiation</a:t>
          </a:r>
          <a:endParaRPr lang="de-DE" sz="2200" kern="1200" dirty="0"/>
        </a:p>
      </dsp:txBody>
      <dsp:txXfrm>
        <a:off x="1453132" y="332046"/>
        <a:ext cx="2307855" cy="1094706"/>
      </dsp:txXfrm>
    </dsp:sp>
    <dsp:sp modelId="{87E0A484-D71C-48AF-A054-B102A51CF9FC}">
      <dsp:nvSpPr>
        <dsp:cNvPr id="0" name=""/>
        <dsp:cNvSpPr/>
      </dsp:nvSpPr>
      <dsp:spPr>
        <a:xfrm>
          <a:off x="2787085" y="1665999"/>
          <a:ext cx="2426297" cy="1213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Data acquisition &amp; calibrations</a:t>
          </a:r>
          <a:endParaRPr lang="de-DE" sz="2200" kern="1200" dirty="0"/>
        </a:p>
      </dsp:txBody>
      <dsp:txXfrm>
        <a:off x="2846306" y="1725220"/>
        <a:ext cx="2307855" cy="1094706"/>
      </dsp:txXfrm>
    </dsp:sp>
    <dsp:sp modelId="{19B0AE6F-1B05-46F9-9FC6-6483463CF5C7}">
      <dsp:nvSpPr>
        <dsp:cNvPr id="0" name=""/>
        <dsp:cNvSpPr/>
      </dsp:nvSpPr>
      <dsp:spPr>
        <a:xfrm>
          <a:off x="1393911" y="3059173"/>
          <a:ext cx="2426297" cy="1213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Plasma feedback</a:t>
          </a:r>
          <a:endParaRPr lang="de-DE" sz="2200" kern="1200" dirty="0"/>
        </a:p>
      </dsp:txBody>
      <dsp:txXfrm>
        <a:off x="1453132" y="3118394"/>
        <a:ext cx="2307855" cy="1094706"/>
      </dsp:txXfrm>
    </dsp:sp>
    <dsp:sp modelId="{2827ABD0-CF5D-43CA-806A-4C3C357EDE44}">
      <dsp:nvSpPr>
        <dsp:cNvPr id="0" name=""/>
        <dsp:cNvSpPr/>
      </dsp:nvSpPr>
      <dsp:spPr>
        <a:xfrm>
          <a:off x="737" y="1665999"/>
          <a:ext cx="2426297" cy="1213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Fast </a:t>
          </a:r>
          <a:r>
            <a:rPr lang="de-DE" sz="2200" kern="1200" dirty="0" err="1" smtClean="0"/>
            <a:t>valve</a:t>
          </a:r>
          <a:r>
            <a:rPr lang="de-DE" sz="2200" kern="1200" dirty="0" smtClean="0"/>
            <a:t> </a:t>
          </a:r>
          <a:r>
            <a:rPr lang="de-DE" sz="2200" kern="1200" dirty="0" err="1" smtClean="0"/>
            <a:t>of</a:t>
          </a:r>
          <a:r>
            <a:rPr lang="de-DE" sz="2200" kern="1200" dirty="0" smtClean="0"/>
            <a:t> thermal </a:t>
          </a:r>
          <a:r>
            <a:rPr lang="de-DE" sz="2200" kern="1200" dirty="0" err="1" smtClean="0"/>
            <a:t>helium</a:t>
          </a:r>
          <a:r>
            <a:rPr lang="de-DE" sz="2200" kern="1200" dirty="0" smtClean="0"/>
            <a:t> beam</a:t>
          </a:r>
          <a:endParaRPr lang="de-DE" sz="2200" kern="1200" dirty="0"/>
        </a:p>
      </dsp:txBody>
      <dsp:txXfrm>
        <a:off x="59958" y="1725220"/>
        <a:ext cx="2307855" cy="1094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7DE56-24F8-49A1-909A-77DEA273B87F}">
      <dsp:nvSpPr>
        <dsp:cNvPr id="0" name=""/>
        <dsp:cNvSpPr/>
      </dsp:nvSpPr>
      <dsp:spPr>
        <a:xfrm>
          <a:off x="667065" y="208142"/>
          <a:ext cx="3879989" cy="3879989"/>
        </a:xfrm>
        <a:prstGeom prst="circularArrow">
          <a:avLst>
            <a:gd name="adj1" fmla="val 4668"/>
            <a:gd name="adj2" fmla="val 272909"/>
            <a:gd name="adj3" fmla="val 13066496"/>
            <a:gd name="adj4" fmla="val 17872689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1FB8D-8FC2-4759-84EB-2213673EBDA9}">
      <dsp:nvSpPr>
        <dsp:cNvPr id="0" name=""/>
        <dsp:cNvSpPr/>
      </dsp:nvSpPr>
      <dsp:spPr>
        <a:xfrm>
          <a:off x="1393911" y="272825"/>
          <a:ext cx="2426297" cy="1213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Plasma radiation</a:t>
          </a:r>
          <a:endParaRPr lang="de-DE" sz="2200" kern="1200" dirty="0"/>
        </a:p>
      </dsp:txBody>
      <dsp:txXfrm>
        <a:off x="1453132" y="332046"/>
        <a:ext cx="2307855" cy="1094706"/>
      </dsp:txXfrm>
    </dsp:sp>
    <dsp:sp modelId="{87E0A484-D71C-48AF-A054-B102A51CF9FC}">
      <dsp:nvSpPr>
        <dsp:cNvPr id="0" name=""/>
        <dsp:cNvSpPr/>
      </dsp:nvSpPr>
      <dsp:spPr>
        <a:xfrm>
          <a:off x="2787085" y="1665999"/>
          <a:ext cx="2426297" cy="1213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Data acquisition &amp; calibrations</a:t>
          </a:r>
          <a:endParaRPr lang="de-DE" sz="2200" kern="1200" dirty="0"/>
        </a:p>
      </dsp:txBody>
      <dsp:txXfrm>
        <a:off x="2846306" y="1725220"/>
        <a:ext cx="2307855" cy="1094706"/>
      </dsp:txXfrm>
    </dsp:sp>
    <dsp:sp modelId="{19B0AE6F-1B05-46F9-9FC6-6483463CF5C7}">
      <dsp:nvSpPr>
        <dsp:cNvPr id="0" name=""/>
        <dsp:cNvSpPr/>
      </dsp:nvSpPr>
      <dsp:spPr>
        <a:xfrm>
          <a:off x="1393911" y="3059173"/>
          <a:ext cx="2426297" cy="1213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Plasma feedback</a:t>
          </a:r>
          <a:endParaRPr lang="de-DE" sz="2200" kern="1200" dirty="0"/>
        </a:p>
      </dsp:txBody>
      <dsp:txXfrm>
        <a:off x="1453132" y="3118394"/>
        <a:ext cx="2307855" cy="1094706"/>
      </dsp:txXfrm>
    </dsp:sp>
    <dsp:sp modelId="{2827ABD0-CF5D-43CA-806A-4C3C357EDE44}">
      <dsp:nvSpPr>
        <dsp:cNvPr id="0" name=""/>
        <dsp:cNvSpPr/>
      </dsp:nvSpPr>
      <dsp:spPr>
        <a:xfrm>
          <a:off x="737" y="1665999"/>
          <a:ext cx="2426297" cy="12131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Fast </a:t>
          </a:r>
          <a:r>
            <a:rPr lang="de-DE" sz="2200" kern="1200" dirty="0" err="1" smtClean="0"/>
            <a:t>valve</a:t>
          </a:r>
          <a:r>
            <a:rPr lang="de-DE" sz="2200" kern="1200" dirty="0" smtClean="0"/>
            <a:t> </a:t>
          </a:r>
          <a:r>
            <a:rPr lang="de-DE" sz="2200" kern="1200" dirty="0" err="1" smtClean="0"/>
            <a:t>of</a:t>
          </a:r>
          <a:r>
            <a:rPr lang="de-DE" sz="2200" kern="1200" dirty="0" smtClean="0"/>
            <a:t> thermal </a:t>
          </a:r>
          <a:r>
            <a:rPr lang="de-DE" sz="2200" kern="1200" dirty="0" err="1" smtClean="0"/>
            <a:t>helium</a:t>
          </a:r>
          <a:r>
            <a:rPr lang="de-DE" sz="2200" kern="1200" dirty="0" smtClean="0"/>
            <a:t> beam</a:t>
          </a:r>
          <a:endParaRPr lang="de-DE" sz="2200" kern="1200" dirty="0"/>
        </a:p>
      </dsp:txBody>
      <dsp:txXfrm>
        <a:off x="59958" y="1725220"/>
        <a:ext cx="2307855" cy="1094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24.02.2020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.xml"/><Relationship Id="rId7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Sensitivity Analysis of Radiation Distribution in W7X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423472"/>
          </a:xfrm>
        </p:spPr>
        <p:txBody>
          <a:bodyPr/>
          <a:lstStyle/>
          <a:p>
            <a:r>
              <a:rPr lang="en-US" u="sng" dirty="0" smtClean="0"/>
              <a:t>P. Hacker</a:t>
            </a:r>
            <a:r>
              <a:rPr lang="en-US" u="sng" baseline="30000" dirty="0" smtClean="0"/>
              <a:t>1</a:t>
            </a:r>
            <a:r>
              <a:rPr lang="en-US" dirty="0" smtClean="0"/>
              <a:t>, F. Reimold</a:t>
            </a:r>
            <a:r>
              <a:rPr lang="en-US" baseline="30000" dirty="0" smtClean="0"/>
              <a:t>1</a:t>
            </a:r>
            <a:r>
              <a:rPr lang="en-US" dirty="0" smtClean="0"/>
              <a:t>, R. Burhenn</a:t>
            </a:r>
            <a:r>
              <a:rPr lang="en-US" baseline="30000" dirty="0"/>
              <a:t>1</a:t>
            </a:r>
            <a:r>
              <a:rPr lang="en-US" dirty="0" smtClean="0"/>
              <a:t>, D. Zhang</a:t>
            </a:r>
            <a:r>
              <a:rPr lang="en-US" baseline="30000" dirty="0" smtClean="0"/>
              <a:t>1 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8" name="Untertitel 4"/>
          <p:cNvSpPr txBox="1">
            <a:spLocks/>
          </p:cNvSpPr>
          <p:nvPr/>
        </p:nvSpPr>
        <p:spPr>
          <a:xfrm>
            <a:off x="1170483" y="3985431"/>
            <a:ext cx="9851034" cy="42347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dirty="0" smtClean="0"/>
              <a:t>1</a:t>
            </a:r>
            <a:r>
              <a:rPr lang="en-US" dirty="0" smtClean="0"/>
              <a:t>Max Planck Institute for </a:t>
            </a:r>
            <a:r>
              <a:rPr lang="en-US" dirty="0" err="1" smtClean="0"/>
              <a:t>Plasmaphysics</a:t>
            </a:r>
            <a:r>
              <a:rPr lang="en-US" dirty="0" smtClean="0"/>
              <a:t>, </a:t>
            </a:r>
            <a:r>
              <a:rPr lang="en-US" dirty="0" err="1" smtClean="0"/>
              <a:t>Wendelsteinstra</a:t>
            </a:r>
            <a:r>
              <a:rPr lang="de-DE" dirty="0" err="1" smtClean="0"/>
              <a:t>ße</a:t>
            </a:r>
            <a:r>
              <a:rPr lang="de-DE" dirty="0" smtClean="0"/>
              <a:t> 1, </a:t>
            </a:r>
            <a:r>
              <a:rPr lang="en-US" dirty="0" smtClean="0"/>
              <a:t>17491 Greifswald, 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Simulations: 60% v 90%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0.6, 0.9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blipFill>
                <a:blip r:embed="rId6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03303" y="6044438"/>
                <a:ext cx="5175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TS profiles (*) and STRAHL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0.6, 0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de-DE" dirty="0" smtClean="0"/>
                  <a:t>9</a:t>
                </a:r>
                <a:endParaRPr lang="de-DE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03" y="6044438"/>
                <a:ext cx="5175456" cy="369332"/>
              </a:xfrm>
              <a:prstGeom prst="rect">
                <a:avLst/>
              </a:prstGeom>
              <a:blipFill>
                <a:blip r:embed="rId7"/>
                <a:stretch>
                  <a:fillRect l="-106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79" y="1084846"/>
            <a:ext cx="5015600" cy="50156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5" y="1084846"/>
            <a:ext cx="4959592" cy="4959592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3091031" y="5205019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31eV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298893" y="4734932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57eV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664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Simulations: 60% v 90%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0.6, 0.9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2" y="6044438"/>
                <a:ext cx="5461175" cy="369332"/>
              </a:xfrm>
              <a:prstGeom prst="rect">
                <a:avLst/>
              </a:prstGeom>
              <a:blipFill>
                <a:blip r:embed="rId6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79" y="1084846"/>
            <a:ext cx="5015600" cy="5015600"/>
          </a:xfrm>
          <a:prstGeom prst="rect">
            <a:avLst/>
          </a:prstGeom>
        </p:spPr>
      </p:pic>
      <p:sp>
        <p:nvSpPr>
          <p:cNvPr id="11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5486567" cy="5109247"/>
          </a:xfrm>
        </p:spPr>
        <p:txBody>
          <a:bodyPr numCol="1"/>
          <a:lstStyle/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inward shift of all stages</a:t>
            </a:r>
          </a:p>
          <a:p>
            <a:endParaRPr lang="en-US" b="0" dirty="0"/>
          </a:p>
          <a:p>
            <a:r>
              <a:rPr lang="en-US" b="0" dirty="0" smtClean="0"/>
              <a:t>inconclusive for Bolometer: spatial resolution 5cm on-axis inside LCFS</a:t>
            </a:r>
            <a:endParaRPr lang="en-US" b="0" dirty="0"/>
          </a:p>
          <a:p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FF0000"/>
                </a:solidFill>
              </a:rPr>
              <a:t>radiation peak </a:t>
            </a:r>
            <a:r>
              <a:rPr lang="en-US" b="0" dirty="0" smtClean="0">
                <a:solidFill>
                  <a:srgbClr val="FF0000"/>
                </a:solidFill>
              </a:rPr>
              <a:t>outside </a:t>
            </a:r>
            <a:r>
              <a:rPr lang="en-US" b="0" dirty="0" smtClean="0">
                <a:solidFill>
                  <a:srgbClr val="FF0000"/>
                </a:solidFill>
              </a:rPr>
              <a:t>LCFS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0" dirty="0" smtClean="0">
              <a:solidFill>
                <a:srgbClr val="00B050"/>
              </a:solidFill>
            </a:endParaRPr>
          </a:p>
          <a:p>
            <a:endParaRPr lang="en-US" b="0" dirty="0" smtClean="0">
              <a:solidFill>
                <a:srgbClr val="00B050"/>
              </a:solidFill>
            </a:endParaRPr>
          </a:p>
          <a:p>
            <a:endParaRPr lang="en-US" b="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5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Simulations: 90</a:t>
            </a:r>
            <a:r>
              <a:rPr lang="en-US" dirty="0"/>
              <a:t>% v </a:t>
            </a:r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330564" y="6078287"/>
                <a:ext cx="5175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TS profiles (+) and STRAHL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0.9, 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4" y="6078287"/>
                <a:ext cx="5175456" cy="369332"/>
              </a:xfrm>
              <a:prstGeom prst="rect">
                <a:avLst/>
              </a:prstGeom>
              <a:blipFill>
                <a:blip r:embed="rId2"/>
                <a:stretch>
                  <a:fillRect l="-942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9, 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blipFill>
                <a:blip r:embed="rId3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076052"/>
            <a:ext cx="5033187" cy="50331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98" y="1046234"/>
            <a:ext cx="5022390" cy="502239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3123047" y="5292942"/>
            <a:ext cx="54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6eV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123046" y="4900270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31eV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01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Simulations: 90</a:t>
            </a:r>
            <a:r>
              <a:rPr lang="en-US" dirty="0"/>
              <a:t>% v </a:t>
            </a:r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9, 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blipFill>
                <a:blip r:embed="rId3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98" y="1046234"/>
            <a:ext cx="5022390" cy="5022390"/>
          </a:xfrm>
          <a:prstGeom prst="rect">
            <a:avLst/>
          </a:prstGeom>
        </p:spPr>
      </p:pic>
      <p:sp>
        <p:nvSpPr>
          <p:cNvPr id="14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99543" y="1144043"/>
            <a:ext cx="5876987" cy="5109247"/>
          </a:xfrm>
        </p:spPr>
        <p:txBody>
          <a:bodyPr numCol="1"/>
          <a:lstStyle/>
          <a:p>
            <a:endParaRPr lang="en-US" b="0" dirty="0" smtClean="0"/>
          </a:p>
          <a:p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peak impurity radiation now inside the confined region &gt; core radiating carbon population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volume integrated radiation around experimental level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rgbClr val="00B050"/>
              </a:solidFill>
            </a:endParaRPr>
          </a:p>
          <a:p>
            <a:endParaRPr lang="en-US" b="0" dirty="0" smtClean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5644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Simulations: 90</a:t>
            </a:r>
            <a:r>
              <a:rPr lang="en-US" dirty="0"/>
              <a:t>% v </a:t>
            </a:r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coronal </a:t>
                </a:r>
                <a:r>
                  <a:rPr lang="en-US" dirty="0" err="1" smtClean="0"/>
                  <a:t>equilib</a:t>
                </a:r>
                <a:r>
                  <a:rPr lang="en-US" dirty="0" smtClean="0"/>
                  <a:t>. line radiation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9, 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90" y="6068624"/>
                <a:ext cx="5461175" cy="369332"/>
              </a:xfrm>
              <a:prstGeom prst="rect">
                <a:avLst/>
              </a:prstGeom>
              <a:blipFill>
                <a:blip r:embed="rId3"/>
                <a:stretch>
                  <a:fillRect l="-100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98" y="1046234"/>
            <a:ext cx="5022390" cy="5022390"/>
          </a:xfrm>
          <a:prstGeom prst="rect">
            <a:avLst/>
          </a:prstGeom>
        </p:spPr>
      </p:pic>
      <p:sp>
        <p:nvSpPr>
          <p:cNvPr id="10" name="Textplatzhalter 5"/>
          <p:cNvSpPr txBox="1">
            <a:spLocks/>
          </p:cNvSpPr>
          <p:nvPr/>
        </p:nvSpPr>
        <p:spPr>
          <a:xfrm>
            <a:off x="222168" y="1143399"/>
            <a:ext cx="5743822" cy="5109247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great radial shift, especially now in Be- and Li-like 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transition from bright to dark SOL from 90% to 100% of radiation power loss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FF0000"/>
                </a:solidFill>
              </a:rPr>
              <a:t>possible indicator for radiation regimes in detachment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FF0000"/>
                </a:solidFill>
              </a:rPr>
              <a:t>intrinsic impurity C main radiation source for those </a:t>
            </a:r>
            <a:r>
              <a:rPr lang="en-US" b="0" dirty="0" smtClean="0">
                <a:solidFill>
                  <a:srgbClr val="FF0000"/>
                </a:solidFill>
              </a:rPr>
              <a:t>scenarios</a:t>
            </a:r>
            <a:endParaRPr lang="en-US" b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9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Simulations: </a:t>
            </a:r>
            <a:r>
              <a:rPr lang="en-US" dirty="0"/>
              <a:t>C</a:t>
            </a:r>
            <a:r>
              <a:rPr lang="en-US" dirty="0" smtClean="0"/>
              <a:t>ore vs. SOL Radiation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830600" y="6386851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6313200" y="6068624"/>
                <a:ext cx="4534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Core and SOL radiation ratios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0.3…1.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200" y="6068624"/>
                <a:ext cx="4534190" cy="369332"/>
              </a:xfrm>
              <a:prstGeom prst="rect">
                <a:avLst/>
              </a:prstGeom>
              <a:blipFill>
                <a:blip r:embed="rId2"/>
                <a:stretch>
                  <a:fillRect l="-1211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5"/>
          <p:cNvSpPr txBox="1">
            <a:spLocks/>
          </p:cNvSpPr>
          <p:nvPr/>
        </p:nvSpPr>
        <p:spPr>
          <a:xfrm>
            <a:off x="382158" y="5033751"/>
            <a:ext cx="5743822" cy="11852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0" dirty="0" smtClean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74" y="930855"/>
            <a:ext cx="3932127" cy="3932127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504251" y="5033751"/>
            <a:ext cx="6296652" cy="140420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rgbClr val="FF0000"/>
              </a:solidFill>
            </a:endParaRPr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899320" y="4913830"/>
            <a:ext cx="4990860" cy="152412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 anticyclical changes in experiments core/SOL radiation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FF0000"/>
                </a:solidFill>
              </a:rPr>
              <a:t> absolute ratio different </a:t>
            </a:r>
            <a:r>
              <a:rPr lang="en-US" b="0" dirty="0" smtClean="0">
                <a:solidFill>
                  <a:srgbClr val="FF0000"/>
                </a:solidFill>
              </a:rPr>
              <a:t>due to </a:t>
            </a:r>
            <a:r>
              <a:rPr lang="en-US" b="0" dirty="0" smtClean="0">
                <a:solidFill>
                  <a:srgbClr val="FF0000"/>
                </a:solidFill>
              </a:rPr>
              <a:t>LOS geometry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80" y="970826"/>
            <a:ext cx="4892439" cy="489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Simulations: </a:t>
            </a:r>
            <a:r>
              <a:rPr lang="en-US" dirty="0"/>
              <a:t>C</a:t>
            </a:r>
            <a:r>
              <a:rPr lang="en-US" dirty="0" smtClean="0"/>
              <a:t>ore vs. SOL Radiation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830600" y="6386851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sp>
        <p:nvSpPr>
          <p:cNvPr id="13" name="Textplatzhalter 5"/>
          <p:cNvSpPr txBox="1">
            <a:spLocks/>
          </p:cNvSpPr>
          <p:nvPr/>
        </p:nvSpPr>
        <p:spPr>
          <a:xfrm>
            <a:off x="382158" y="5033751"/>
            <a:ext cx="5743822" cy="11852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0" dirty="0" smtClean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74" y="930855"/>
            <a:ext cx="3932127" cy="3932127"/>
          </a:xfrm>
          <a:prstGeom prst="rect">
            <a:avLst/>
          </a:prstGeom>
        </p:spPr>
      </p:pic>
      <p:sp>
        <p:nvSpPr>
          <p:cNvPr id="14" name="Textplatzhalter 5"/>
          <p:cNvSpPr txBox="1">
            <a:spLocks/>
          </p:cNvSpPr>
          <p:nvPr/>
        </p:nvSpPr>
        <p:spPr>
          <a:xfrm>
            <a:off x="504251" y="5033751"/>
            <a:ext cx="6296652" cy="140420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b="0" dirty="0" smtClean="0">
              <a:solidFill>
                <a:srgbClr val="FF0000"/>
              </a:solidFill>
            </a:endParaRPr>
          </a:p>
        </p:txBody>
      </p:sp>
      <p:sp>
        <p:nvSpPr>
          <p:cNvPr id="15" name="Textplatzhalter 5"/>
          <p:cNvSpPr txBox="1">
            <a:spLocks/>
          </p:cNvSpPr>
          <p:nvPr/>
        </p:nvSpPr>
        <p:spPr>
          <a:xfrm>
            <a:off x="899320" y="4913831"/>
            <a:ext cx="5643886" cy="1331136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 anticyclical changes in experiments core/SOL radiation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FF0000"/>
                </a:solidFill>
              </a:rPr>
              <a:t> absolute ratio different because LOS geometry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00"/>
          <a:stretch/>
        </p:blipFill>
        <p:spPr>
          <a:xfrm>
            <a:off x="6505897" y="1574921"/>
            <a:ext cx="4341493" cy="3619171"/>
          </a:xfrm>
          <a:prstGeom prst="rect">
            <a:avLst/>
          </a:prstGeom>
        </p:spPr>
      </p:pic>
      <p:sp>
        <p:nvSpPr>
          <p:cNvPr id="17" name="Textplatzhalter 5"/>
          <p:cNvSpPr txBox="1">
            <a:spLocks/>
          </p:cNvSpPr>
          <p:nvPr/>
        </p:nvSpPr>
        <p:spPr>
          <a:xfrm>
            <a:off x="5436343" y="1101332"/>
            <a:ext cx="5643886" cy="1331136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r</a:t>
            </a:r>
            <a:r>
              <a:rPr lang="en-US" b="0" dirty="0" smtClean="0"/>
              <a:t>eminder:</a:t>
            </a:r>
          </a:p>
        </p:txBody>
      </p:sp>
    </p:spTree>
    <p:extLst>
      <p:ext uri="{BB962C8B-B14F-4D97-AF65-F5344CB8AC3E}">
        <p14:creationId xmlns:p14="http://schemas.microsoft.com/office/powerpoint/2010/main" val="30766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&amp; Outlook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platzhalter 5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31562" y="1167124"/>
                <a:ext cx="9202838" cy="5109247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 smtClean="0">
                    <a:solidFill>
                      <a:srgbClr val="00B050"/>
                    </a:solidFill>
                  </a:rPr>
                  <a:t>STRAHL shows strong radial dependence of intrinsic impurity radiation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 smtClean="0">
                    <a:solidFill>
                      <a:srgbClr val="00B050"/>
                    </a:solidFill>
                  </a:rPr>
                  <a:t>Bolometer (feedback) most sensitive to changes along the </a:t>
                </a:r>
                <a:r>
                  <a:rPr lang="en-US" b="0" dirty="0" err="1" smtClean="0">
                    <a:solidFill>
                      <a:srgbClr val="00B050"/>
                    </a:solidFill>
                  </a:rPr>
                  <a:t>separatrix</a:t>
                </a:r>
                <a:r>
                  <a:rPr lang="en-US" b="0" dirty="0" smtClean="0">
                    <a:solidFill>
                      <a:srgbClr val="00B050"/>
                    </a:solidFill>
                  </a:rPr>
                  <a:t> and SOL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>
                    <a:solidFill>
                      <a:srgbClr val="00B050"/>
                    </a:solidFill>
                  </a:rPr>
                  <a:t>i</a:t>
                </a:r>
                <a:r>
                  <a:rPr lang="en-US" b="0" dirty="0" smtClean="0">
                    <a:solidFill>
                      <a:srgbClr val="00B050"/>
                    </a:solidFill>
                  </a:rPr>
                  <a:t>ndication of intrinsic impurity C making inward shift of distribution from experiment</a:t>
                </a:r>
              </a:p>
              <a:p>
                <a:pPr marL="0" indent="0">
                  <a:buNone/>
                </a:pPr>
                <a:endParaRPr lang="en-US" b="0" dirty="0" smtClean="0">
                  <a:solidFill>
                    <a:srgbClr val="00B05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 smtClean="0">
                    <a:solidFill>
                      <a:srgbClr val="FF0000"/>
                    </a:solidFill>
                  </a:rPr>
                  <a:t>LOS geometry prohibits further arguments towards any 2D profiles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 smtClean="0">
                    <a:solidFill>
                      <a:srgbClr val="FF0000"/>
                    </a:solidFill>
                  </a:rPr>
                  <a:t>directly compare line integrated STRAHL results for lines of sight geometry with chordal profiles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 smtClean="0">
                    <a:solidFill>
                      <a:srgbClr val="FF0000"/>
                    </a:solidFill>
                  </a:rPr>
                  <a:t>extending </a:t>
                </a:r>
                <a:r>
                  <a:rPr lang="en-US" b="0" dirty="0">
                    <a:solidFill>
                      <a:srgbClr val="FF0000"/>
                    </a:solidFill>
                  </a:rPr>
                  <a:t>simulation space to 2D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with </a:t>
                </a:r>
                <a:r>
                  <a:rPr lang="en-US" b="0" dirty="0">
                    <a:solidFill>
                      <a:srgbClr val="FF0000"/>
                    </a:solidFill>
                  </a:rPr>
                  <a:t>MFR (Minimum Fisher Regularization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u="sng" dirty="0" smtClean="0">
                    <a:solidFill>
                      <a:srgbClr val="FF0000"/>
                    </a:solidFill>
                  </a:rPr>
                  <a:t>NECESSARY</a:t>
                </a:r>
              </a:p>
              <a:p>
                <a:pPr marL="0" indent="0">
                  <a:buNone/>
                </a:pPr>
                <a:r>
                  <a:rPr lang="en-US" b="0" dirty="0" smtClean="0">
                    <a:solidFill>
                      <a:srgbClr val="FF0000"/>
                    </a:solidFill>
                  </a:rPr>
                  <a:t>   (STRAHL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technically only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valid in highest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rgbClr val="FF0000"/>
                    </a:solidFill>
                  </a:rPr>
                  <a:t> case)</a:t>
                </a:r>
                <a:endParaRPr lang="en-US" b="0" dirty="0">
                  <a:solidFill>
                    <a:srgbClr val="FF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de-DE" b="0" dirty="0"/>
              </a:p>
            </p:txBody>
          </p:sp>
        </mc:Choice>
        <mc:Fallback>
          <p:sp>
            <p:nvSpPr>
              <p:cNvPr id="6" name="Text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31562" y="1167124"/>
                <a:ext cx="9202838" cy="5109247"/>
              </a:xfrm>
              <a:blipFill>
                <a:blip r:embed="rId2"/>
                <a:stretch>
                  <a:fillRect l="-928" t="-16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53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16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2" b="40845"/>
          <a:stretch/>
        </p:blipFill>
        <p:spPr>
          <a:xfrm>
            <a:off x="741317" y="983872"/>
            <a:ext cx="4323394" cy="405687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79612"/>
          <a:stretch/>
        </p:blipFill>
        <p:spPr>
          <a:xfrm>
            <a:off x="742659" y="5121417"/>
            <a:ext cx="4322052" cy="1398233"/>
          </a:xfrm>
          <a:prstGeom prst="rect">
            <a:avLst/>
          </a:prstGeom>
        </p:spPr>
      </p:pic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968725082"/>
              </p:ext>
            </p:extLst>
          </p:nvPr>
        </p:nvGraphicFramePr>
        <p:xfrm>
          <a:off x="6498454" y="1092172"/>
          <a:ext cx="5214121" cy="4545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01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b="0" dirty="0" smtClean="0"/>
              <a:t>We try to use the Bolometer to control the plasma based off of information on the radiation distribution.</a:t>
            </a:r>
          </a:p>
          <a:p>
            <a:pPr marL="0" indent="0">
              <a:buNone/>
            </a:pPr>
            <a:endParaRPr lang="en-US" b="0" dirty="0"/>
          </a:p>
          <a:p>
            <a:pPr marL="457200" indent="-457200">
              <a:buFont typeface="+mj-lt"/>
              <a:buAutoNum type="arabicParenR"/>
            </a:pPr>
            <a:r>
              <a:rPr lang="en-US" b="0" dirty="0"/>
              <a:t>a</a:t>
            </a:r>
            <a:r>
              <a:rPr lang="en-US" b="0" dirty="0" smtClean="0"/>
              <a:t>djust </a:t>
            </a:r>
            <a:r>
              <a:rPr lang="en-US" b="0" dirty="0"/>
              <a:t>heat loads, </a:t>
            </a:r>
            <a:r>
              <a:rPr lang="en-US" b="0" dirty="0" smtClean="0"/>
              <a:t>investigate </a:t>
            </a:r>
            <a:r>
              <a:rPr lang="en-US" b="0" dirty="0"/>
              <a:t>radiation regimes, </a:t>
            </a:r>
            <a:r>
              <a:rPr lang="en-US" b="0" dirty="0" smtClean="0"/>
              <a:t>improved detachment</a:t>
            </a:r>
          </a:p>
          <a:p>
            <a:pPr marL="457200" indent="-457200">
              <a:buFont typeface="+mj-lt"/>
              <a:buAutoNum type="arabicParenR"/>
            </a:pPr>
            <a:endParaRPr lang="en-US" b="0" dirty="0" smtClean="0"/>
          </a:p>
          <a:p>
            <a:pPr marL="457200" indent="-457200">
              <a:buFont typeface="+mj-lt"/>
              <a:buAutoNum type="arabicParenR"/>
            </a:pPr>
            <a:r>
              <a:rPr lang="en-US" b="0" dirty="0"/>
              <a:t>i</a:t>
            </a:r>
            <a:r>
              <a:rPr lang="en-US" b="0" dirty="0" smtClean="0"/>
              <a:t>nvestigate radiation (scaling), </a:t>
            </a:r>
            <a:r>
              <a:rPr lang="en-US" b="0" dirty="0"/>
              <a:t>i.e. </a:t>
            </a:r>
            <a:r>
              <a:rPr lang="en-US" b="0" dirty="0" smtClean="0"/>
              <a:t>importance of intrinsic/extrinsic impurities</a:t>
            </a:r>
          </a:p>
          <a:p>
            <a:pPr marL="457200" indent="-457200">
              <a:buFont typeface="+mj-lt"/>
              <a:buAutoNum type="arabicParenR"/>
            </a:pPr>
            <a:endParaRPr lang="en-US" b="0" dirty="0"/>
          </a:p>
          <a:p>
            <a:pPr marL="0" indent="0">
              <a:buNone/>
            </a:pPr>
            <a:endParaRPr lang="de-DE" b="0" dirty="0"/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1599808334"/>
              </p:ext>
            </p:extLst>
          </p:nvPr>
        </p:nvGraphicFramePr>
        <p:xfrm>
          <a:off x="6498454" y="1092172"/>
          <a:ext cx="5214121" cy="4545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70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378653" y="1092173"/>
                <a:ext cx="6615080" cy="5109247"/>
              </a:xfrm>
            </p:spPr>
            <p:txBody>
              <a:bodyPr numCol="1"/>
              <a:lstStyle/>
              <a:p>
                <a:endParaRPr lang="en-US" b="0" dirty="0" smtClean="0"/>
              </a:p>
              <a:p>
                <a:r>
                  <a:rPr lang="en-US" b="0" dirty="0" smtClean="0"/>
                  <a:t>increasing power loss fraction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b="0" dirty="0" smtClean="0"/>
                  <a:t>) through evaluation of the radiation distribution,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 smtClean="0"/>
                  <a:t> as an actuator</a:t>
                </a:r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b="0" dirty="0" smtClean="0"/>
                  <a:t>initial ramping phase by gas puffing from thermal helium beam until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de-DE" b="0" dirty="0" smtClean="0"/>
                  <a:t> </a:t>
                </a:r>
                <a:r>
                  <a:rPr lang="de-DE" i="1" dirty="0" err="1" smtClean="0"/>
                  <a:t>or</a:t>
                </a:r>
                <a:r>
                  <a:rPr lang="de-DE" b="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endParaRPr lang="de-DE" b="0" dirty="0" smtClean="0"/>
              </a:p>
              <a:p>
                <a:endParaRPr lang="de-DE" b="0" dirty="0" smtClean="0"/>
              </a:p>
              <a:p>
                <a:r>
                  <a:rPr lang="en-US" b="0" dirty="0" smtClean="0"/>
                  <a:t>fast valve is opened &amp; closed according to feedback aiming for radiation loss equal to input power</a:t>
                </a:r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378653" y="1092173"/>
                <a:ext cx="6615080" cy="5109247"/>
              </a:xfrm>
              <a:blipFill>
                <a:blip r:embed="rId2"/>
                <a:stretch>
                  <a:fillRect l="-1198" r="-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2" b="40845"/>
          <a:stretch/>
        </p:blipFill>
        <p:spPr>
          <a:xfrm>
            <a:off x="741317" y="983872"/>
            <a:ext cx="4323394" cy="405687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79612"/>
          <a:stretch/>
        </p:blipFill>
        <p:spPr>
          <a:xfrm>
            <a:off x="742659" y="5121417"/>
            <a:ext cx="4322052" cy="13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4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770485" y="1092173"/>
            <a:ext cx="6223248" cy="5109247"/>
          </a:xfrm>
        </p:spPr>
        <p:txBody>
          <a:bodyPr numCol="1"/>
          <a:lstStyle/>
          <a:p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  <a:p>
            <a:r>
              <a:rPr lang="en-US" b="0" dirty="0" smtClean="0"/>
              <a:t> </a:t>
            </a:r>
            <a:r>
              <a:rPr lang="en-US" b="0" dirty="0"/>
              <a:t>electron temperature decreases </a:t>
            </a:r>
            <a:r>
              <a:rPr lang="en-US" b="0" dirty="0" smtClean="0"/>
              <a:t>with </a:t>
            </a:r>
            <a:r>
              <a:rPr lang="en-US" b="0" dirty="0"/>
              <a:t>greater radiation </a:t>
            </a:r>
            <a:r>
              <a:rPr lang="en-US" b="0" dirty="0" smtClean="0"/>
              <a:t>fraction and increasing density</a:t>
            </a:r>
          </a:p>
          <a:p>
            <a:pPr marL="0" indent="0">
              <a:buNone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rgbClr val="FF0000"/>
                </a:solidFill>
              </a:rPr>
              <a:t> plasma irradiates more energy, </a:t>
            </a:r>
            <a:r>
              <a:rPr lang="en-US" b="0" dirty="0" smtClean="0">
                <a:solidFill>
                  <a:srgbClr val="FF0000"/>
                </a:solidFill>
              </a:rPr>
              <a:t>lowering the temperature </a:t>
            </a:r>
            <a:r>
              <a:rPr lang="en-US" b="0" dirty="0">
                <a:solidFill>
                  <a:srgbClr val="FF0000"/>
                </a:solidFill>
              </a:rPr>
              <a:t>while </a:t>
            </a:r>
            <a:r>
              <a:rPr lang="en-US" b="0" dirty="0" smtClean="0">
                <a:solidFill>
                  <a:srgbClr val="FF0000"/>
                </a:solidFill>
              </a:rPr>
              <a:t>maintaining/increasing </a:t>
            </a:r>
            <a:r>
              <a:rPr lang="en-US" b="0" dirty="0">
                <a:solidFill>
                  <a:srgbClr val="FF0000"/>
                </a:solidFill>
              </a:rPr>
              <a:t>the </a:t>
            </a:r>
            <a:r>
              <a:rPr lang="en-US" b="0" dirty="0" smtClean="0">
                <a:solidFill>
                  <a:srgbClr val="FF0000"/>
                </a:solidFill>
              </a:rPr>
              <a:t>density</a:t>
            </a:r>
            <a:endParaRPr lang="en-US" b="0" dirty="0">
              <a:solidFill>
                <a:srgbClr val="FF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018248"/>
            <a:ext cx="4899228" cy="552066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4145428" y="3186183"/>
            <a:ext cx="611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LCFS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473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r>
              <a:rPr lang="en-US" dirty="0" smtClean="0"/>
              <a:t>: Forward Integration with LOS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" y="1688393"/>
            <a:ext cx="3808505" cy="380850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634695" y="11177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/>
              <a:t>HBCm</a:t>
            </a:r>
            <a:endParaRPr lang="de-DE" b="1" u="sng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59" y="1688393"/>
            <a:ext cx="3808505" cy="380850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898" y="1688393"/>
            <a:ext cx="3818502" cy="381850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722015" y="1105306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/>
              <a:t>VBCl</a:t>
            </a:r>
            <a:endParaRPr lang="de-DE" b="1" u="sng" dirty="0"/>
          </a:p>
        </p:txBody>
      </p:sp>
      <p:sp>
        <p:nvSpPr>
          <p:cNvPr id="12" name="Textfeld 11"/>
          <p:cNvSpPr txBox="1"/>
          <p:nvPr/>
        </p:nvSpPr>
        <p:spPr>
          <a:xfrm>
            <a:off x="9665065" y="115608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/>
              <a:t>VBCr</a:t>
            </a:r>
            <a:endParaRPr lang="de-DE" b="1" u="sng" dirty="0"/>
          </a:p>
        </p:txBody>
      </p:sp>
      <p:sp>
        <p:nvSpPr>
          <p:cNvPr id="13" name="Rechteck 12"/>
          <p:cNvSpPr/>
          <p:nvPr/>
        </p:nvSpPr>
        <p:spPr>
          <a:xfrm>
            <a:off x="817611" y="1699807"/>
            <a:ext cx="611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LCFS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4835552" y="1699807"/>
            <a:ext cx="611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LCFS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0938470" y="1699807"/>
            <a:ext cx="611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LCFS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2098605" y="4752804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60%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2112551" y="428284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90%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2096740" y="3079353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5373463" y="4752804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60%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5387409" y="428284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90%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5371598" y="3079353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9741820" y="4752804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60%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9755766" y="428284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90%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9739955" y="3079353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100%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900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r>
              <a:rPr lang="en-US" dirty="0" smtClean="0"/>
              <a:t>: Chordal Profiles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14" b="50636"/>
          <a:stretch/>
        </p:blipFill>
        <p:spPr>
          <a:xfrm>
            <a:off x="95785" y="1505322"/>
            <a:ext cx="5952748" cy="446707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50919" r="-1"/>
          <a:stretch/>
        </p:blipFill>
        <p:spPr>
          <a:xfrm>
            <a:off x="6243402" y="1505322"/>
            <a:ext cx="5948597" cy="44607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288947" y="1849708"/>
            <a:ext cx="611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LCFS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188108" y="4512960"/>
            <a:ext cx="611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LCFS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6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r>
              <a:rPr lang="en-US" dirty="0" smtClean="0"/>
              <a:t>: HEXOS 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94" y="1398448"/>
            <a:ext cx="4388396" cy="438839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00" y="1398448"/>
            <a:ext cx="4388396" cy="43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r>
              <a:rPr lang="en-US" dirty="0" smtClean="0"/>
              <a:t>: Sensitivity Analysis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04" y="1409691"/>
            <a:ext cx="4388396" cy="438839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2" y="1398448"/>
            <a:ext cx="4388396" cy="43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9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1" y="1054054"/>
            <a:ext cx="5157384" cy="51573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</a:t>
            </a:r>
            <a:r>
              <a:rPr lang="en-US" dirty="0" smtClean="0"/>
              <a:t>100% - 100% v 10% LCFS n/T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25546" y="6211438"/>
            <a:ext cx="554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 profiles last point scaled down, spline fit for continuity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96272" y="499402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5.5eV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574328" y="5363353"/>
            <a:ext cx="54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3eV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59" y="1054054"/>
            <a:ext cx="5157384" cy="51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2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</a:t>
            </a:r>
            <a:r>
              <a:rPr lang="en-US" dirty="0" smtClean="0"/>
              <a:t>Emissivity Factors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2" y="1967954"/>
            <a:ext cx="4388396" cy="438839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04" y="1967954"/>
            <a:ext cx="4388396" cy="4388396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1907436" y="1321623"/>
            <a:ext cx="3359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m</a:t>
            </a:r>
            <a:r>
              <a:rPr lang="de-DE" dirty="0" err="1" smtClean="0"/>
              <a:t>esh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EIM VMEC </a:t>
            </a:r>
            <a:r>
              <a:rPr lang="de-DE" dirty="0" err="1" smtClean="0"/>
              <a:t>equilibrium</a:t>
            </a:r>
            <a:r>
              <a:rPr lang="de-DE" dirty="0" smtClean="0"/>
              <a:t> </a:t>
            </a:r>
            <a:r>
              <a:rPr lang="de-DE" dirty="0" err="1" smtClean="0"/>
              <a:t>flusxurfaces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shells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6535712" y="1460122"/>
            <a:ext cx="4332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sight</a:t>
            </a:r>
            <a:r>
              <a:rPr lang="de-DE" dirty="0" smtClean="0"/>
              <a:t> </a:t>
            </a:r>
            <a:r>
              <a:rPr lang="de-DE" dirty="0" err="1" smtClean="0"/>
              <a:t>cuts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r>
              <a:rPr lang="de-DE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HBCm</a:t>
            </a:r>
            <a:r>
              <a:rPr lang="en-US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309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</a:t>
            </a:r>
            <a:r>
              <a:rPr lang="en-US" dirty="0" smtClean="0"/>
              <a:t>Emissivity Factors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594800" y="1360760"/>
            <a:ext cx="734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u="sng" dirty="0" err="1" smtClean="0"/>
              <a:t>VBCr</a:t>
            </a:r>
            <a:endParaRPr lang="de-DE" b="1" u="sng" dirty="0"/>
          </a:p>
        </p:txBody>
      </p:sp>
      <p:sp>
        <p:nvSpPr>
          <p:cNvPr id="14" name="Rechteck 13"/>
          <p:cNvSpPr/>
          <p:nvPr/>
        </p:nvSpPr>
        <p:spPr>
          <a:xfrm>
            <a:off x="5765681" y="1360760"/>
            <a:ext cx="734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u="sng" dirty="0" err="1" smtClean="0"/>
              <a:t>VBCl</a:t>
            </a:r>
            <a:endParaRPr lang="de-DE" b="1" u="sng" dirty="0"/>
          </a:p>
        </p:txBody>
      </p:sp>
      <p:sp>
        <p:nvSpPr>
          <p:cNvPr id="15" name="Rechteck 14"/>
          <p:cNvSpPr/>
          <p:nvPr/>
        </p:nvSpPr>
        <p:spPr>
          <a:xfrm>
            <a:off x="9700131" y="1360760"/>
            <a:ext cx="829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u="sng" dirty="0" err="1" smtClean="0"/>
              <a:t>HBCm</a:t>
            </a:r>
            <a:endParaRPr lang="de-DE" b="1" u="sng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90" y="1993696"/>
            <a:ext cx="3830507" cy="38305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15" y="1993696"/>
            <a:ext cx="3830508" cy="3830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7" y="1993696"/>
            <a:ext cx="3928251" cy="392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5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6CB3"/>
                </a:solidFill>
              </a:rPr>
              <a:t>Background &amp; Motivation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794415" y="6282088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4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t="-643" r="-207" b="65860"/>
          <a:stretch/>
        </p:blipFill>
        <p:spPr>
          <a:xfrm>
            <a:off x="470548" y="982738"/>
            <a:ext cx="4918198" cy="192026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38484"/>
          <a:stretch/>
        </p:blipFill>
        <p:spPr>
          <a:xfrm>
            <a:off x="640732" y="3056794"/>
            <a:ext cx="4748014" cy="3223115"/>
          </a:xfrm>
          <a:prstGeom prst="rect">
            <a:avLst/>
          </a:prstGeom>
        </p:spPr>
      </p:pic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770485" y="1092173"/>
            <a:ext cx="6223248" cy="5109247"/>
          </a:xfrm>
        </p:spPr>
        <p:txBody>
          <a:bodyPr numCol="1"/>
          <a:lstStyle/>
          <a:p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  <a:p>
            <a:r>
              <a:rPr lang="en-US" b="0" dirty="0" smtClean="0"/>
              <a:t> </a:t>
            </a:r>
            <a:r>
              <a:rPr lang="en-US" b="0" dirty="0"/>
              <a:t>electron temperature decreases </a:t>
            </a:r>
            <a:r>
              <a:rPr lang="en-US" b="0" dirty="0" smtClean="0"/>
              <a:t>with </a:t>
            </a:r>
            <a:r>
              <a:rPr lang="en-US" b="0" dirty="0"/>
              <a:t>greater radiation </a:t>
            </a:r>
            <a:r>
              <a:rPr lang="en-US" b="0" dirty="0" smtClean="0"/>
              <a:t>fraction and increasing density</a:t>
            </a:r>
          </a:p>
          <a:p>
            <a:pPr marL="0" indent="0">
              <a:buNone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rgbClr val="FF0000"/>
                </a:solidFill>
              </a:rPr>
              <a:t> plasma irradiates more energy, </a:t>
            </a:r>
            <a:r>
              <a:rPr lang="en-US" b="0" dirty="0" smtClean="0">
                <a:solidFill>
                  <a:srgbClr val="FF0000"/>
                </a:solidFill>
              </a:rPr>
              <a:t>lowering the temperature </a:t>
            </a:r>
            <a:r>
              <a:rPr lang="en-US" b="0" dirty="0">
                <a:solidFill>
                  <a:srgbClr val="FF0000"/>
                </a:solidFill>
              </a:rPr>
              <a:t>while </a:t>
            </a:r>
            <a:r>
              <a:rPr lang="en-US" b="0" dirty="0" smtClean="0">
                <a:solidFill>
                  <a:srgbClr val="FF0000"/>
                </a:solidFill>
              </a:rPr>
              <a:t>maintaining/increasing </a:t>
            </a:r>
            <a:r>
              <a:rPr lang="en-US" b="0" dirty="0">
                <a:solidFill>
                  <a:srgbClr val="FF0000"/>
                </a:solidFill>
              </a:rPr>
              <a:t>the </a:t>
            </a:r>
            <a:r>
              <a:rPr lang="en-US" b="0" dirty="0" smtClean="0">
                <a:solidFill>
                  <a:srgbClr val="FF0000"/>
                </a:solidFill>
              </a:rPr>
              <a:t>density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1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6CB3"/>
                </a:solidFill>
              </a:rPr>
              <a:t>Feedback Evaluation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5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79425" y="1109709"/>
                <a:ext cx="11514308" cy="5091711"/>
              </a:xfrm>
            </p:spPr>
            <p:txBody>
              <a:bodyPr numCol="1"/>
              <a:lstStyle/>
              <a:p>
                <a:r>
                  <a:rPr lang="en-US" b="0" dirty="0" smtClean="0"/>
                  <a:t>limited set of lines of sight possible for fast feedback calculations (e.g. 3-5 channels)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 smtClean="0">
                    <a:solidFill>
                      <a:srgbClr val="FF0000"/>
                    </a:solidFill>
                  </a:rPr>
                  <a:t> Which channel yields most (important) information on plasma radiation?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b="0" dirty="0"/>
              </a:p>
              <a:p>
                <a:r>
                  <a:rPr lang="en-US" b="0" dirty="0" smtClean="0"/>
                  <a:t>Create measurement tools to decide on ‘best’ possible detector combination for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b="0" dirty="0" smtClean="0"/>
                  <a:t> during experiment</a:t>
                </a:r>
              </a:p>
              <a:p>
                <a:pPr marL="0" indent="0">
                  <a:buNone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79425" y="1109709"/>
                <a:ext cx="11514308" cy="5091711"/>
              </a:xfrm>
              <a:blipFill>
                <a:blip r:embed="rId2"/>
                <a:stretch>
                  <a:fillRect l="-742" t="-1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00"/>
          <a:stretch/>
        </p:blipFill>
        <p:spPr>
          <a:xfrm>
            <a:off x="3935895" y="3238829"/>
            <a:ext cx="4341493" cy="3619171"/>
          </a:xfrm>
          <a:prstGeom prst="rect">
            <a:avLst/>
          </a:prstGeom>
        </p:spPr>
      </p:pic>
      <p:sp>
        <p:nvSpPr>
          <p:cNvPr id="11" name="Textplatzhalter 2"/>
          <p:cNvSpPr txBox="1">
            <a:spLocks/>
          </p:cNvSpPr>
          <p:nvPr/>
        </p:nvSpPr>
        <p:spPr>
          <a:xfrm>
            <a:off x="2951155" y="4711497"/>
            <a:ext cx="984740" cy="386862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HBCm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33375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6CB3"/>
                </a:solidFill>
              </a:rPr>
              <a:t>Feedback Evaluation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6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9425" y="1109709"/>
            <a:ext cx="11234975" cy="5091711"/>
          </a:xfrm>
        </p:spPr>
        <p:txBody>
          <a:bodyPr numCol="2"/>
          <a:lstStyle/>
          <a:p>
            <a:pPr marL="0" indent="0">
              <a:buNone/>
            </a:pPr>
            <a:r>
              <a:rPr lang="en-US" b="0" dirty="0" smtClean="0"/>
              <a:t>Example: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en-US" b="0" dirty="0"/>
          </a:p>
          <a:p>
            <a:r>
              <a:rPr lang="en-US" b="0" dirty="0" smtClean="0"/>
              <a:t>done </a:t>
            </a:r>
            <a:r>
              <a:rPr lang="en-US" b="0" dirty="0"/>
              <a:t>for &gt;</a:t>
            </a:r>
            <a:r>
              <a:rPr lang="en-US" b="0" dirty="0" smtClean="0"/>
              <a:t>10</a:t>
            </a:r>
            <a:r>
              <a:rPr lang="en-US" b="0" baseline="30000" dirty="0" smtClean="0"/>
              <a:t>4</a:t>
            </a:r>
            <a:r>
              <a:rPr lang="en-US" b="0" dirty="0" smtClean="0"/>
              <a:t> </a:t>
            </a:r>
            <a:r>
              <a:rPr lang="en-US" b="0" dirty="0"/>
              <a:t>combinations of cameras and </a:t>
            </a:r>
            <a:r>
              <a:rPr lang="en-US" b="0" dirty="0" smtClean="0"/>
              <a:t>channels</a:t>
            </a:r>
          </a:p>
          <a:p>
            <a:endParaRPr lang="en-US" b="0" dirty="0"/>
          </a:p>
          <a:p>
            <a:r>
              <a:rPr lang="en-US" b="0" dirty="0"/>
              <a:t>+ 8 different sensitivity metrics (e.g. self correlation, coherence, convolutional</a:t>
            </a:r>
            <a:r>
              <a:rPr lang="en-US" b="0" dirty="0" smtClean="0"/>
              <a:t>)</a:t>
            </a:r>
          </a:p>
          <a:p>
            <a:endParaRPr lang="en-US" b="0" dirty="0"/>
          </a:p>
          <a:p>
            <a:r>
              <a:rPr lang="en-US" b="0" dirty="0"/>
              <a:t>+ multiple experiments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2" y="2760974"/>
            <a:ext cx="3885714" cy="26514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94" y="3764087"/>
            <a:ext cx="4409149" cy="7593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7" y="5224488"/>
            <a:ext cx="1074941" cy="3577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0" y="1903273"/>
            <a:ext cx="4072084" cy="37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6CB3"/>
                </a:solidFill>
              </a:rPr>
              <a:t>Feedback Evaluation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7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9425" y="1109709"/>
            <a:ext cx="5841413" cy="5091711"/>
          </a:xfrm>
        </p:spPr>
        <p:txBody>
          <a:bodyPr numCol="1"/>
          <a:lstStyle/>
          <a:p>
            <a:endParaRPr lang="en-US" b="0" dirty="0" smtClean="0"/>
          </a:p>
          <a:p>
            <a:r>
              <a:rPr lang="en-US" b="0" dirty="0" smtClean="0"/>
              <a:t>all evaluation methods and camera/subset combinations show same behavior:</a:t>
            </a:r>
          </a:p>
          <a:p>
            <a:pPr marL="0" indent="0">
              <a:buNone/>
            </a:pPr>
            <a:endParaRPr lang="en-US" b="0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rgbClr val="00B050"/>
                </a:solidFill>
              </a:rPr>
              <a:t> </a:t>
            </a:r>
            <a:r>
              <a:rPr lang="en-US" b="0" dirty="0" smtClean="0">
                <a:solidFill>
                  <a:srgbClr val="00B050"/>
                </a:solidFill>
              </a:rPr>
              <a:t>detectors viewing tangential to LCFS are capable of representing &gt;60% of the plasma radiation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LOS along LCFS </a:t>
            </a:r>
            <a:r>
              <a:rPr lang="en-US" b="0" dirty="0">
                <a:solidFill>
                  <a:srgbClr val="00B050"/>
                </a:solidFill>
              </a:rPr>
              <a:t>&amp;</a:t>
            </a:r>
            <a:r>
              <a:rPr lang="en-US" b="0" dirty="0" smtClean="0">
                <a:solidFill>
                  <a:srgbClr val="00B050"/>
                </a:solidFill>
              </a:rPr>
              <a:t> slightly inwards are most sensitive to changes in the plasma radiation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 smtClean="0">
                <a:solidFill>
                  <a:srgbClr val="00B050"/>
                </a:solidFill>
              </a:rPr>
              <a:t>a subset of 5 detectors can reflect the total radiation with up to 90% accuracy </a:t>
            </a:r>
            <a:r>
              <a:rPr lang="en-US" b="0" dirty="0" smtClean="0">
                <a:solidFill>
                  <a:srgbClr val="FF0000"/>
                </a:solidFill>
              </a:rPr>
              <a:t>(!)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0815403" y="2286000"/>
            <a:ext cx="1004341" cy="3560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38" y="1109709"/>
            <a:ext cx="5393562" cy="534700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7516871" y="4934597"/>
            <a:ext cx="611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LCFS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6CB3"/>
                </a:solidFill>
              </a:rPr>
              <a:t>Feedback Evaluation</a:t>
            </a:r>
            <a:endParaRPr lang="de-DE" dirty="0">
              <a:solidFill>
                <a:srgbClr val="326CB3"/>
              </a:solidFill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064DE1-3EDF-40F5-A939-355F8C4D4B0D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>
          <a:xfrm>
            <a:off x="18306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8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79425" y="1109709"/>
                <a:ext cx="5735245" cy="5091711"/>
              </a:xfrm>
            </p:spPr>
            <p:txBody>
              <a:bodyPr numCol="1"/>
              <a:lstStyle/>
              <a:p>
                <a:endParaRPr lang="en-US" b="0" dirty="0" smtClean="0"/>
              </a:p>
              <a:p>
                <a:r>
                  <a:rPr lang="en-US" b="0" dirty="0" smtClean="0"/>
                  <a:t>majority of radiation comes from edge region or close to SOL</a:t>
                </a:r>
              </a:p>
              <a:p>
                <a:endParaRPr lang="en-US" b="0" dirty="0" smtClean="0"/>
              </a:p>
              <a:p>
                <a:r>
                  <a:rPr lang="en-US" b="0" dirty="0" smtClean="0"/>
                  <a:t>with increasing radiation fraction chordal brightness shifts inwards away from LCFS</a:t>
                </a:r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 smtClean="0">
                    <a:solidFill>
                      <a:srgbClr val="FF0000"/>
                    </a:solidFill>
                  </a:rPr>
                  <a:t> What is the radiation source responsible for this shift given the previous plasma profiles</a:t>
                </a:r>
                <a:r>
                  <a:rPr lang="de-DE" b="0" dirty="0" smtClean="0">
                    <a:solidFill>
                      <a:srgbClr val="FF0000"/>
                    </a:solidFill>
                  </a:rPr>
                  <a:t>?</a:t>
                </a:r>
              </a:p>
              <a:p>
                <a:pPr marL="0" indent="0">
                  <a:buNone/>
                </a:pPr>
                <a:r>
                  <a:rPr lang="de-DE" b="0" dirty="0">
                    <a:solidFill>
                      <a:srgbClr val="FF0000"/>
                    </a:solidFill>
                  </a:rPr>
                  <a:t> </a:t>
                </a:r>
                <a:r>
                  <a:rPr lang="de-DE" b="0" dirty="0" smtClean="0">
                    <a:solidFill>
                      <a:srgbClr val="FF0000"/>
                    </a:solidFill>
                  </a:rPr>
                  <a:t>  (</a:t>
                </a:r>
                <a:r>
                  <a:rPr lang="de-DE" b="0" dirty="0" err="1" smtClean="0">
                    <a:solidFill>
                      <a:srgbClr val="FF0000"/>
                    </a:solidFill>
                  </a:rPr>
                  <a:t>decreasing</a:t>
                </a:r>
                <a:r>
                  <a:rPr lang="de-DE" b="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rgbClr val="FF0000"/>
                    </a:solidFill>
                  </a:rPr>
                  <a:t>, intrinsic impurities …)</a:t>
                </a:r>
                <a:endParaRPr lang="en-US" b="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de-DE" dirty="0"/>
              </a:p>
            </p:txBody>
          </p:sp>
        </mc:Choice>
        <mc:Fallback xmlns="">
          <p:sp>
            <p:nvSpPr>
              <p:cNvPr id="3" name="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79425" y="1109709"/>
                <a:ext cx="5735245" cy="5091711"/>
              </a:xfrm>
              <a:blipFill>
                <a:blip r:embed="rId2"/>
                <a:stretch>
                  <a:fillRect l="-14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6471291" y="5701199"/>
                <a:ext cx="4784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chordial profiles of the previously discussed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291" y="5701199"/>
                <a:ext cx="4784323" cy="369332"/>
              </a:xfrm>
              <a:prstGeom prst="rect">
                <a:avLst/>
              </a:prstGeom>
              <a:blipFill>
                <a:blip r:embed="rId3"/>
                <a:stretch>
                  <a:fillRect l="-1148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87" y="1312070"/>
            <a:ext cx="4389129" cy="4389129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927946" y="1379430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100%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924242" y="1911128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90%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7758549" y="2905015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66%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7807223" y="3887785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33%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4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 of Carbon Radiation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9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endParaRPr lang="en-US" b="0" dirty="0" smtClean="0"/>
          </a:p>
          <a:p>
            <a:r>
              <a:rPr lang="en-US" b="0" dirty="0" smtClean="0"/>
              <a:t>assuming </a:t>
            </a:r>
            <a:r>
              <a:rPr lang="en-US" b="0" dirty="0" smtClean="0">
                <a:solidFill>
                  <a:srgbClr val="FF0000"/>
                </a:solidFill>
              </a:rPr>
              <a:t>1D radiation distribution </a:t>
            </a:r>
            <a:r>
              <a:rPr lang="en-US" b="0" dirty="0" smtClean="0"/>
              <a:t>given the chordal profiles, i.e. coming from inside the LCFS</a:t>
            </a:r>
          </a:p>
          <a:p>
            <a:endParaRPr lang="en-US" b="0" dirty="0" smtClean="0"/>
          </a:p>
          <a:p>
            <a:r>
              <a:rPr lang="en-US" b="0" dirty="0" smtClean="0"/>
              <a:t>investigating main intrinsic impurity carbon (i.e. lines measured also by HEXOS)</a:t>
            </a:r>
          </a:p>
          <a:p>
            <a:endParaRPr lang="en-US" b="0" dirty="0" smtClean="0"/>
          </a:p>
          <a:p>
            <a:r>
              <a:rPr lang="de-DE" b="0" dirty="0" smtClean="0"/>
              <a:t>Thomson </a:t>
            </a:r>
            <a:r>
              <a:rPr lang="de-DE" b="0" dirty="0" err="1" smtClean="0"/>
              <a:t>Scattering</a:t>
            </a:r>
            <a:r>
              <a:rPr lang="de-DE" b="0" dirty="0" smtClean="0"/>
              <a:t> </a:t>
            </a:r>
            <a:r>
              <a:rPr lang="de-DE" b="0" dirty="0" err="1" smtClean="0"/>
              <a:t>profiles</a:t>
            </a:r>
            <a:r>
              <a:rPr lang="de-DE" b="0" dirty="0" smtClean="0"/>
              <a:t> </a:t>
            </a:r>
            <a:r>
              <a:rPr lang="de-DE" b="0" dirty="0" err="1" smtClean="0"/>
              <a:t>from</a:t>
            </a:r>
            <a:r>
              <a:rPr lang="de-DE" b="0" dirty="0" smtClean="0"/>
              <a:t> </a:t>
            </a:r>
            <a:r>
              <a:rPr lang="de-DE" b="0" dirty="0" err="1" smtClean="0"/>
              <a:t>radiation</a:t>
            </a:r>
            <a:r>
              <a:rPr lang="de-DE" b="0" dirty="0" smtClean="0"/>
              <a:t> </a:t>
            </a:r>
            <a:r>
              <a:rPr lang="de-DE" b="0" dirty="0" err="1" smtClean="0"/>
              <a:t>feedback</a:t>
            </a:r>
            <a:r>
              <a:rPr lang="de-DE" b="0" dirty="0" smtClean="0"/>
              <a:t> </a:t>
            </a:r>
            <a:r>
              <a:rPr lang="de-DE" b="0" dirty="0" err="1" smtClean="0"/>
              <a:t>controlled</a:t>
            </a:r>
            <a:r>
              <a:rPr lang="de-DE" b="0" dirty="0" smtClean="0"/>
              <a:t> </a:t>
            </a:r>
            <a:r>
              <a:rPr lang="de-DE" b="0" dirty="0" err="1" smtClean="0"/>
              <a:t>plasma</a:t>
            </a:r>
            <a:endParaRPr lang="de-DE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559061" y="6169580"/>
                <a:ext cx="4912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TS profiles (+) and STRAHL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=0.33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061" y="6169580"/>
                <a:ext cx="4912563" cy="369332"/>
              </a:xfrm>
              <a:prstGeom prst="rect">
                <a:avLst/>
              </a:prstGeom>
              <a:blipFill>
                <a:blip r:embed="rId2"/>
                <a:stretch>
                  <a:fillRect l="-1117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68" y="1436679"/>
            <a:ext cx="4442507" cy="43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STRAHL Simulations of Carbon Radiation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24.02.2020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10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platzhalter 5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79425" y="1092173"/>
                <a:ext cx="6079636" cy="5109247"/>
              </a:xfrm>
            </p:spPr>
            <p:txBody>
              <a:bodyPr numCol="1"/>
              <a:lstStyle/>
              <a:p>
                <a:r>
                  <a:rPr lang="en-US" b="0" dirty="0" smtClean="0"/>
                  <a:t>transport: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b="0" dirty="0" smtClean="0"/>
                  <a:t>decay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US" b="0" dirty="0" smtClean="0"/>
                  <a:t>, mimicking island chain </a:t>
                </a:r>
                <a:r>
                  <a:rPr lang="en-US" b="0" dirty="0" smtClean="0"/>
                  <a:t>regions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b="0" dirty="0" smtClean="0"/>
                  <a:t>source of carbon at the +7.5cm outside LCFS with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6" name="Text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79425" y="1092173"/>
                <a:ext cx="6079636" cy="5109247"/>
              </a:xfrm>
              <a:blipFill>
                <a:blip r:embed="rId2"/>
                <a:stretch>
                  <a:fillRect l="-1404" t="-16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559061" y="6169580"/>
                <a:ext cx="4912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TS profiles (+) and STRAHL profiles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=0.33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061" y="6169580"/>
                <a:ext cx="4912563" cy="369332"/>
              </a:xfrm>
              <a:prstGeom prst="rect">
                <a:avLst/>
              </a:prstGeom>
              <a:blipFill>
                <a:blip r:embed="rId3"/>
                <a:stretch>
                  <a:fillRect l="-1117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68" y="1436679"/>
            <a:ext cx="4442507" cy="438839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2" r="-156"/>
          <a:stretch/>
        </p:blipFill>
        <p:spPr>
          <a:xfrm>
            <a:off x="1037112" y="1648918"/>
            <a:ext cx="4395254" cy="21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73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912,261"/>
  <p:tag name="LATEXADDIN" val="\documentclass{article}&#10;\usepackage{amsmath}&#10;\usepackage{amsfonts}&#10;\usepackage{amssymb}&#10;\usepackage{array}&#10;\pagestyle{empty}&#10;\begin{document}&#10;&#10;$d_{diff}(t)=\|P_{rad}(t) - P_{prediction}(t)\|$&#10;&#10;\end{document}"/>
  <p:tag name="IGUANATEXSIZE" val="20"/>
  <p:tag name="IGUANATEXCURSOR" val="190"/>
  <p:tag name="TRANSPARENCY" val="Wahr"/>
  <p:tag name="FILENAME" val=""/>
  <p:tag name="LATEXENGINEID" val="0"/>
  <p:tag name="TEMPFOLDER" val="\\share.ipp-hgw.mpg.de\documents\pih\Documents\pdf\t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169,479"/>
  <p:tag name="LATEXADDIN" val="\documentclass{article}&#10;\usepackage{amsmath}&#10;\pagestyle{empty}&#10;\begin{document}&#10;&#10;&#10;$\varepsilon(t)=%&#10;\left\{\begin{array}{ll}%&#10;           1-\frac{d_{diff}(t)}{P_{rad}(t)}&amp;,%&#10;           \,\,d_{diff}&lt;P_{rad}\\%&#10;           0&amp;,\text{ else}&#10;       \end{array}\right\}$&#10;%\vartheta=\overline{\varepsilon(t)}&#10;\end{document}"/>
  <p:tag name="IGUANATEXSIZE" val="20"/>
  <p:tag name="IGUANATEXCURSOR" val="314"/>
  <p:tag name="TRANSPARENCY" val="Wahr"/>
  <p:tag name="FILENAME" val=""/>
  <p:tag name="LATEXENGINEID" val="0"/>
  <p:tag name="TEMPFOLDER" val="\\share.ipp-hgw.mpg.de\documents\pih\Documents\pdf\t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437,1953"/>
  <p:tag name="LATEXADDIN" val="\documentclass{article}&#10;\usepackage{amsmath}&#10;\pagestyle{empty}&#10;\begin{document}&#10;&#10;$\vartheta=\overline{\varepsilon(t)}$&#10;&#10;&#10;\end{document}"/>
  <p:tag name="IGUANATEXSIZE" val="20"/>
  <p:tag name="IGUANATEXCURSOR" val="118"/>
  <p:tag name="TRANSPARENCY" val="Wahr"/>
  <p:tag name="FILENAME" val=""/>
  <p:tag name="LATEXENGINEID" val="0"/>
  <p:tag name="TEMPFOLDER" val="\\share.ipp-hgw.mpg.de\documents\pih\Documents\pdf\t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2003,75"/>
  <p:tag name="LATEXADDIN" val="\documentclass{article}&#10;\usepackage{amsmath}&#10;\usepackage{amsfonts}&#10;\usepackage{amssymb}&#10;\usepackage{array}&#10;\pagestyle{empty}&#10;\begin{document}&#10;&#10;$P_{prediction}(t)=\frac{V_{P, tor}}{V_{S}}\cdot\sum_{ch}^{S}\frac{V_{ch}}{K_{ch}}\cdot\frac{P_{ch}}{53\%}$&#10;&#10;\end{document}"/>
  <p:tag name="IGUANATEXSIZE" val="20"/>
  <p:tag name="IGUANATEXCURSOR" val="204"/>
  <p:tag name="TRANSPARENCY" val="Wahr"/>
  <p:tag name="FILENAME" val=""/>
  <p:tag name="LATEXENGINEID" val="0"/>
  <p:tag name="TEMPFOLDER" val="\\share.ipp-hgw.mpg.de\documents\pih\Documents\git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1168</Words>
  <Application>Microsoft Office PowerPoint</Application>
  <PresentationFormat>Breitbild</PresentationFormat>
  <Paragraphs>260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Arial Narrow</vt:lpstr>
      <vt:lpstr>Calibri</vt:lpstr>
      <vt:lpstr>Cambria Math</vt:lpstr>
      <vt:lpstr>Wingdings</vt:lpstr>
      <vt:lpstr>Office</vt:lpstr>
      <vt:lpstr>Sensitivity Analysis of Radiation Distribution in W7X</vt:lpstr>
      <vt:lpstr>Background &amp; Motivation</vt:lpstr>
      <vt:lpstr>Background &amp; Motivation</vt:lpstr>
      <vt:lpstr>Feedback Evaluation</vt:lpstr>
      <vt:lpstr>Feedback Evaluation</vt:lpstr>
      <vt:lpstr>Feedback Evaluation</vt:lpstr>
      <vt:lpstr>Feedback Evaluation</vt:lpstr>
      <vt:lpstr>STRAHL Simulations of Carbon Radiation</vt:lpstr>
      <vt:lpstr>STRAHL Simulations of Carbon Radiation</vt:lpstr>
      <vt:lpstr>STRAHL Simulations: 60% v 90%</vt:lpstr>
      <vt:lpstr>STRAHL Simulations: 60% v 90%</vt:lpstr>
      <vt:lpstr>STRAHL Simulations: 90% v 100%</vt:lpstr>
      <vt:lpstr>STRAHL Simulations: 90% v 100%</vt:lpstr>
      <vt:lpstr>STRAHL Simulations: 90% v 100%</vt:lpstr>
      <vt:lpstr>STRAHL Simulations: Core vs. SOL Radiation</vt:lpstr>
      <vt:lpstr>STRAHL Simulations: Core vs. SOL Radiation</vt:lpstr>
      <vt:lpstr>Summary &amp; Outlook</vt:lpstr>
      <vt:lpstr>Appendix</vt:lpstr>
      <vt:lpstr>Background &amp; Motivation</vt:lpstr>
      <vt:lpstr>Background &amp; Motivation</vt:lpstr>
      <vt:lpstr>Background &amp; Motivation</vt:lpstr>
      <vt:lpstr>Appendix: Forward Integration with LOS</vt:lpstr>
      <vt:lpstr>Appendix: Chordal Profiles</vt:lpstr>
      <vt:lpstr>Appendix: HEXOS Lines</vt:lpstr>
      <vt:lpstr>Appendix: Sensitivity Analysis</vt:lpstr>
      <vt:lpstr>Appendix: 100% - 100% v 10% LCFS n/T</vt:lpstr>
      <vt:lpstr>Appendix: Emissivity Factors</vt:lpstr>
      <vt:lpstr>Appendix: Emissivity Factors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168</cp:revision>
  <dcterms:created xsi:type="dcterms:W3CDTF">2018-08-24T10:28:29Z</dcterms:created>
  <dcterms:modified xsi:type="dcterms:W3CDTF">2020-02-24T11:09:46Z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